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7"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90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5CBFCE-0CB3-43CF-9189-3E9F64AE480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ECC3496-726D-45E0-B689-816226AE1B36}">
      <dgm:prSet/>
      <dgm:spPr/>
      <dgm:t>
        <a:bodyPr/>
        <a:lstStyle/>
        <a:p>
          <a:r>
            <a:rPr lang="en-ID" b="0" i="0" baseline="0"/>
            <a:t>Berdasarkan permasalahan tersebut, Tuan tanah tentu perlu memiliki 'tool' yang dapat memprediksi serta membantu mereka (dalam hal ini tuan rumah) untuk dapat </a:t>
          </a:r>
          <a:r>
            <a:rPr lang="en-ID" b="1" i="0" baseline="0"/>
            <a:t>menentukan harga jual properti yang tepat untuk tiap properti yang akan mereka jual</a:t>
          </a:r>
          <a:r>
            <a:rPr lang="en-ID" b="0" i="0" baseline="0"/>
            <a:t>. </a:t>
          </a:r>
          <a:endParaRPr lang="en-US"/>
        </a:p>
      </dgm:t>
    </dgm:pt>
    <dgm:pt modelId="{22F3331F-92E1-4883-9E0C-1C41000D0449}" type="parTrans" cxnId="{D8D010C9-081A-468A-8F5B-4EC6FCC46877}">
      <dgm:prSet/>
      <dgm:spPr/>
      <dgm:t>
        <a:bodyPr/>
        <a:lstStyle/>
        <a:p>
          <a:endParaRPr lang="en-US"/>
        </a:p>
      </dgm:t>
    </dgm:pt>
    <dgm:pt modelId="{1F88DE06-F798-4543-B1D3-BFD133A13C2C}" type="sibTrans" cxnId="{D8D010C9-081A-468A-8F5B-4EC6FCC46877}">
      <dgm:prSet/>
      <dgm:spPr/>
      <dgm:t>
        <a:bodyPr/>
        <a:lstStyle/>
        <a:p>
          <a:endParaRPr lang="en-US"/>
        </a:p>
      </dgm:t>
    </dgm:pt>
    <dgm:pt modelId="{2CC4D21A-DFA5-4AD4-95C7-910E783E7262}">
      <dgm:prSet/>
      <dgm:spPr/>
      <dgm:t>
        <a:bodyPr/>
        <a:lstStyle/>
        <a:p>
          <a:r>
            <a:rPr lang="en-ID" b="0" i="0" baseline="0" dirty="0" err="1"/>
            <a:t>Adanya</a:t>
          </a:r>
          <a:r>
            <a:rPr lang="en-ID" b="0" i="0" baseline="0" dirty="0"/>
            <a:t> </a:t>
          </a:r>
          <a:r>
            <a:rPr lang="en-ID" b="0" i="0" baseline="0" dirty="0" err="1"/>
            <a:t>perbedaan</a:t>
          </a:r>
          <a:r>
            <a:rPr lang="en-ID" b="0" i="0" baseline="0" dirty="0"/>
            <a:t> pada </a:t>
          </a:r>
          <a:r>
            <a:rPr lang="en-ID" b="0" i="0" baseline="0" dirty="0" err="1"/>
            <a:t>berbagai</a:t>
          </a:r>
          <a:r>
            <a:rPr lang="en-ID" b="0" i="0" baseline="0" dirty="0"/>
            <a:t> </a:t>
          </a:r>
          <a:r>
            <a:rPr lang="en-ID" b="0" i="0" baseline="0" dirty="0" err="1"/>
            <a:t>fitur</a:t>
          </a:r>
          <a:r>
            <a:rPr lang="en-ID" b="0" i="0" baseline="0" dirty="0"/>
            <a:t> yang </a:t>
          </a:r>
          <a:r>
            <a:rPr lang="en-ID" b="0" i="0" baseline="0" dirty="0" err="1"/>
            <a:t>terdapat</a:t>
          </a:r>
          <a:r>
            <a:rPr lang="en-ID" b="0" i="0" baseline="0" dirty="0"/>
            <a:t> pada </a:t>
          </a:r>
          <a:r>
            <a:rPr lang="en-ID" b="0" i="0" baseline="0" dirty="0" err="1"/>
            <a:t>suatu</a:t>
          </a:r>
          <a:r>
            <a:rPr lang="en-ID" b="0" i="0" baseline="0" dirty="0"/>
            <a:t> </a:t>
          </a:r>
          <a:r>
            <a:rPr lang="en-ID" b="0" i="0" baseline="0" dirty="0" err="1"/>
            <a:t>properti</a:t>
          </a:r>
          <a:r>
            <a:rPr lang="en-ID" b="0" i="0" baseline="0" dirty="0"/>
            <a:t>, </a:t>
          </a:r>
          <a:r>
            <a:rPr lang="en-ID" b="0" i="0" baseline="0" dirty="0" err="1"/>
            <a:t>seperti</a:t>
          </a:r>
          <a:r>
            <a:rPr lang="en-ID" b="0" i="0" baseline="0" dirty="0"/>
            <a:t> </a:t>
          </a:r>
          <a:r>
            <a:rPr lang="en-ID" b="0" i="0" baseline="0" dirty="0" err="1"/>
            <a:t>jumlah</a:t>
          </a:r>
          <a:r>
            <a:rPr lang="en-ID" b="0" i="0" baseline="0" dirty="0"/>
            <a:t> </a:t>
          </a:r>
          <a:r>
            <a:rPr lang="en-ID" b="0" i="0" baseline="0" dirty="0" err="1"/>
            <a:t>ruang</a:t>
          </a:r>
          <a:r>
            <a:rPr lang="en-ID" b="0" i="0" baseline="0" dirty="0"/>
            <a:t>, </a:t>
          </a:r>
          <a:r>
            <a:rPr lang="en-ID" b="0" i="0" baseline="0" dirty="0" err="1"/>
            <a:t>jumlah</a:t>
          </a:r>
          <a:r>
            <a:rPr lang="en-ID" b="0" i="0" baseline="0" dirty="0"/>
            <a:t> </a:t>
          </a:r>
          <a:r>
            <a:rPr lang="en-ID" b="0" i="0" baseline="0" dirty="0" err="1"/>
            <a:t>kamar</a:t>
          </a:r>
          <a:r>
            <a:rPr lang="en-ID" b="0" i="0" baseline="0" dirty="0"/>
            <a:t>, </a:t>
          </a:r>
          <a:r>
            <a:rPr lang="en-ID" b="0" i="0" baseline="0" dirty="0" err="1"/>
            <a:t>lokasi</a:t>
          </a:r>
          <a:r>
            <a:rPr lang="en-ID" b="0" i="0" baseline="0" dirty="0"/>
            <a:t>, </a:t>
          </a:r>
          <a:r>
            <a:rPr lang="en-ID" b="0" i="0" baseline="0" dirty="0" err="1"/>
            <a:t>umur</a:t>
          </a:r>
          <a:r>
            <a:rPr lang="en-ID" b="0" i="0" baseline="0" dirty="0"/>
            <a:t> </a:t>
          </a:r>
          <a:r>
            <a:rPr lang="en-ID" b="0" i="0" baseline="0" dirty="0" err="1"/>
            <a:t>properti</a:t>
          </a:r>
          <a:r>
            <a:rPr lang="en-ID" b="0" i="0" baseline="0" dirty="0"/>
            <a:t> </a:t>
          </a:r>
          <a:r>
            <a:rPr lang="en-ID" b="0" i="0" baseline="0" dirty="0" err="1"/>
            <a:t>dapat</a:t>
          </a:r>
          <a:r>
            <a:rPr lang="en-ID" b="0" i="0" baseline="0" dirty="0"/>
            <a:t> </a:t>
          </a:r>
          <a:r>
            <a:rPr lang="en-ID" b="0" i="0" baseline="0" dirty="0" err="1"/>
            <a:t>menambah</a:t>
          </a:r>
          <a:r>
            <a:rPr lang="en-ID" b="0" i="0" baseline="0" dirty="0"/>
            <a:t> </a:t>
          </a:r>
          <a:r>
            <a:rPr lang="en-ID" b="0" i="0" baseline="0" dirty="0" err="1"/>
            <a:t>keakuratan</a:t>
          </a:r>
          <a:r>
            <a:rPr lang="en-ID" b="0" i="0" baseline="0" dirty="0"/>
            <a:t> </a:t>
          </a:r>
          <a:r>
            <a:rPr lang="en-ID" b="0" i="0" baseline="0" dirty="0" err="1"/>
            <a:t>prediksi</a:t>
          </a:r>
          <a:r>
            <a:rPr lang="en-ID" b="0" i="0" baseline="0" dirty="0"/>
            <a:t> </a:t>
          </a:r>
          <a:r>
            <a:rPr lang="en-ID" b="0" i="0" baseline="0" dirty="0" err="1"/>
            <a:t>valuasi</a:t>
          </a:r>
          <a:r>
            <a:rPr lang="en-ID" b="0" i="0" baseline="0" dirty="0"/>
            <a:t> </a:t>
          </a:r>
          <a:r>
            <a:rPr lang="en-ID" b="0" i="0" baseline="0" dirty="0" err="1"/>
            <a:t>properti</a:t>
          </a:r>
          <a:r>
            <a:rPr lang="en-ID" b="0" i="0" baseline="0" dirty="0"/>
            <a:t>, yang mana </a:t>
          </a:r>
          <a:r>
            <a:rPr lang="en-ID" b="0" i="0" baseline="0" dirty="0" err="1"/>
            <a:t>dapat</a:t>
          </a:r>
          <a:r>
            <a:rPr lang="en-ID" b="0" i="0" baseline="0" dirty="0"/>
            <a:t> </a:t>
          </a:r>
          <a:r>
            <a:rPr lang="en-ID" b="0" i="0" baseline="0" dirty="0" err="1"/>
            <a:t>mendatangkan</a:t>
          </a:r>
          <a:r>
            <a:rPr lang="en-ID" b="0" i="0" baseline="0" dirty="0"/>
            <a:t> profit </a:t>
          </a:r>
          <a:r>
            <a:rPr lang="en-ID" b="0" i="0" baseline="0" dirty="0" err="1"/>
            <a:t>bagi</a:t>
          </a:r>
          <a:r>
            <a:rPr lang="en-ID" b="0" i="0" baseline="0" dirty="0"/>
            <a:t> tuan </a:t>
          </a:r>
          <a:r>
            <a:rPr lang="en-ID" b="0" i="0" baseline="0" dirty="0" err="1"/>
            <a:t>rumah</a:t>
          </a:r>
          <a:r>
            <a:rPr lang="en-ID" b="0" i="0" baseline="0" dirty="0"/>
            <a:t>, dan juga </a:t>
          </a:r>
          <a:r>
            <a:rPr lang="en-ID" b="0" i="0" baseline="0" dirty="0" err="1"/>
            <a:t>tentunya</a:t>
          </a:r>
          <a:r>
            <a:rPr lang="en-ID" b="0" i="0" baseline="0" dirty="0"/>
            <a:t> </a:t>
          </a:r>
          <a:r>
            <a:rPr lang="en-ID" b="0" i="0" baseline="0" dirty="0" err="1"/>
            <a:t>masih</a:t>
          </a:r>
          <a:r>
            <a:rPr lang="en-ID" b="0" i="0" baseline="0" dirty="0"/>
            <a:t> </a:t>
          </a:r>
          <a:r>
            <a:rPr lang="en-ID" b="0" i="0" baseline="0" dirty="0" err="1"/>
            <a:t>terjangkau</a:t>
          </a:r>
          <a:r>
            <a:rPr lang="en-ID" b="0" i="0" baseline="0" dirty="0"/>
            <a:t> </a:t>
          </a:r>
          <a:r>
            <a:rPr lang="en-ID" b="0" i="0" baseline="0" dirty="0" err="1"/>
            <a:t>bagi</a:t>
          </a:r>
          <a:r>
            <a:rPr lang="en-ID" b="0" i="0" baseline="0" dirty="0"/>
            <a:t> </a:t>
          </a:r>
          <a:r>
            <a:rPr lang="en-ID" b="0" i="0" baseline="0" dirty="0" err="1"/>
            <a:t>pembeli</a:t>
          </a:r>
          <a:r>
            <a:rPr lang="en-ID" b="0" i="0" baseline="0" dirty="0"/>
            <a:t>.</a:t>
          </a:r>
          <a:endParaRPr lang="en-US" dirty="0"/>
        </a:p>
      </dgm:t>
    </dgm:pt>
    <dgm:pt modelId="{C597056E-29FE-4524-A43C-FB743D628A5D}" type="parTrans" cxnId="{9D469952-44BF-4EB4-88B7-CBF45B50D00F}">
      <dgm:prSet/>
      <dgm:spPr/>
      <dgm:t>
        <a:bodyPr/>
        <a:lstStyle/>
        <a:p>
          <a:endParaRPr lang="en-US"/>
        </a:p>
      </dgm:t>
    </dgm:pt>
    <dgm:pt modelId="{0E29BFD8-020F-4A35-B994-DC06DE974DDE}" type="sibTrans" cxnId="{9D469952-44BF-4EB4-88B7-CBF45B50D00F}">
      <dgm:prSet/>
      <dgm:spPr/>
      <dgm:t>
        <a:bodyPr/>
        <a:lstStyle/>
        <a:p>
          <a:endParaRPr lang="en-US"/>
        </a:p>
      </dgm:t>
    </dgm:pt>
    <dgm:pt modelId="{F3F53D51-46E2-4D6D-AB48-A92CF41AD730}" type="pres">
      <dgm:prSet presAssocID="{545CBFCE-0CB3-43CF-9189-3E9F64AE4804}" presName="hierChild1" presStyleCnt="0">
        <dgm:presLayoutVars>
          <dgm:chPref val="1"/>
          <dgm:dir/>
          <dgm:animOne val="branch"/>
          <dgm:animLvl val="lvl"/>
          <dgm:resizeHandles/>
        </dgm:presLayoutVars>
      </dgm:prSet>
      <dgm:spPr/>
    </dgm:pt>
    <dgm:pt modelId="{0B860E97-DC8A-4BEF-B45A-EE18B485B3F2}" type="pres">
      <dgm:prSet presAssocID="{4ECC3496-726D-45E0-B689-816226AE1B36}" presName="hierRoot1" presStyleCnt="0"/>
      <dgm:spPr/>
    </dgm:pt>
    <dgm:pt modelId="{670F8C0C-627A-4F2A-8035-ABE0736C8A86}" type="pres">
      <dgm:prSet presAssocID="{4ECC3496-726D-45E0-B689-816226AE1B36}" presName="composite" presStyleCnt="0"/>
      <dgm:spPr/>
    </dgm:pt>
    <dgm:pt modelId="{776050A9-434A-4733-8638-6ADAE7C0C842}" type="pres">
      <dgm:prSet presAssocID="{4ECC3496-726D-45E0-B689-816226AE1B36}" presName="background" presStyleLbl="node0" presStyleIdx="0" presStyleCnt="2"/>
      <dgm:spPr/>
    </dgm:pt>
    <dgm:pt modelId="{895A7440-5857-4B2A-A520-F74CD2EA7BFF}" type="pres">
      <dgm:prSet presAssocID="{4ECC3496-726D-45E0-B689-816226AE1B36}" presName="text" presStyleLbl="fgAcc0" presStyleIdx="0" presStyleCnt="2">
        <dgm:presLayoutVars>
          <dgm:chPref val="3"/>
        </dgm:presLayoutVars>
      </dgm:prSet>
      <dgm:spPr/>
    </dgm:pt>
    <dgm:pt modelId="{80CA1B48-1620-49E6-876B-CF85DF854A26}" type="pres">
      <dgm:prSet presAssocID="{4ECC3496-726D-45E0-B689-816226AE1B36}" presName="hierChild2" presStyleCnt="0"/>
      <dgm:spPr/>
    </dgm:pt>
    <dgm:pt modelId="{901305A0-6B0C-4586-B81B-819FB0D0AC7A}" type="pres">
      <dgm:prSet presAssocID="{2CC4D21A-DFA5-4AD4-95C7-910E783E7262}" presName="hierRoot1" presStyleCnt="0"/>
      <dgm:spPr/>
    </dgm:pt>
    <dgm:pt modelId="{E5781BE9-CB57-4331-8E75-4249BD00041E}" type="pres">
      <dgm:prSet presAssocID="{2CC4D21A-DFA5-4AD4-95C7-910E783E7262}" presName="composite" presStyleCnt="0"/>
      <dgm:spPr/>
    </dgm:pt>
    <dgm:pt modelId="{AE0188DE-E567-488A-9EF6-6B9C2A3B1D6C}" type="pres">
      <dgm:prSet presAssocID="{2CC4D21A-DFA5-4AD4-95C7-910E783E7262}" presName="background" presStyleLbl="node0" presStyleIdx="1" presStyleCnt="2"/>
      <dgm:spPr/>
    </dgm:pt>
    <dgm:pt modelId="{2819FF01-8237-4CD0-B831-BACCE1637CB6}" type="pres">
      <dgm:prSet presAssocID="{2CC4D21A-DFA5-4AD4-95C7-910E783E7262}" presName="text" presStyleLbl="fgAcc0" presStyleIdx="1" presStyleCnt="2">
        <dgm:presLayoutVars>
          <dgm:chPref val="3"/>
        </dgm:presLayoutVars>
      </dgm:prSet>
      <dgm:spPr/>
    </dgm:pt>
    <dgm:pt modelId="{73F1D3E6-3AB0-4F9F-A558-A9A22CEB5BC0}" type="pres">
      <dgm:prSet presAssocID="{2CC4D21A-DFA5-4AD4-95C7-910E783E7262}" presName="hierChild2" presStyleCnt="0"/>
      <dgm:spPr/>
    </dgm:pt>
  </dgm:ptLst>
  <dgm:cxnLst>
    <dgm:cxn modelId="{8A255203-3690-4D8E-A009-E25CD5C0318F}" type="presOf" srcId="{545CBFCE-0CB3-43CF-9189-3E9F64AE4804}" destId="{F3F53D51-46E2-4D6D-AB48-A92CF41AD730}" srcOrd="0" destOrd="0" presId="urn:microsoft.com/office/officeart/2005/8/layout/hierarchy1"/>
    <dgm:cxn modelId="{9D469952-44BF-4EB4-88B7-CBF45B50D00F}" srcId="{545CBFCE-0CB3-43CF-9189-3E9F64AE4804}" destId="{2CC4D21A-DFA5-4AD4-95C7-910E783E7262}" srcOrd="1" destOrd="0" parTransId="{C597056E-29FE-4524-A43C-FB743D628A5D}" sibTransId="{0E29BFD8-020F-4A35-B994-DC06DE974DDE}"/>
    <dgm:cxn modelId="{E3C9ACAE-81F4-40F9-8624-EF0BEBE1AA64}" type="presOf" srcId="{2CC4D21A-DFA5-4AD4-95C7-910E783E7262}" destId="{2819FF01-8237-4CD0-B831-BACCE1637CB6}" srcOrd="0" destOrd="0" presId="urn:microsoft.com/office/officeart/2005/8/layout/hierarchy1"/>
    <dgm:cxn modelId="{D8D010C9-081A-468A-8F5B-4EC6FCC46877}" srcId="{545CBFCE-0CB3-43CF-9189-3E9F64AE4804}" destId="{4ECC3496-726D-45E0-B689-816226AE1B36}" srcOrd="0" destOrd="0" parTransId="{22F3331F-92E1-4883-9E0C-1C41000D0449}" sibTransId="{1F88DE06-F798-4543-B1D3-BFD133A13C2C}"/>
    <dgm:cxn modelId="{04D12FD7-2F99-4497-A5B6-1F435094D888}" type="presOf" srcId="{4ECC3496-726D-45E0-B689-816226AE1B36}" destId="{895A7440-5857-4B2A-A520-F74CD2EA7BFF}" srcOrd="0" destOrd="0" presId="urn:microsoft.com/office/officeart/2005/8/layout/hierarchy1"/>
    <dgm:cxn modelId="{DC4905BD-3B16-41B0-AA11-B30E1FB29CC8}" type="presParOf" srcId="{F3F53D51-46E2-4D6D-AB48-A92CF41AD730}" destId="{0B860E97-DC8A-4BEF-B45A-EE18B485B3F2}" srcOrd="0" destOrd="0" presId="urn:microsoft.com/office/officeart/2005/8/layout/hierarchy1"/>
    <dgm:cxn modelId="{62D3C756-20A5-49F5-900F-93D86C179C94}" type="presParOf" srcId="{0B860E97-DC8A-4BEF-B45A-EE18B485B3F2}" destId="{670F8C0C-627A-4F2A-8035-ABE0736C8A86}" srcOrd="0" destOrd="0" presId="urn:microsoft.com/office/officeart/2005/8/layout/hierarchy1"/>
    <dgm:cxn modelId="{0BEB7CCF-3DD6-4E02-B49F-E3C7FF72540D}" type="presParOf" srcId="{670F8C0C-627A-4F2A-8035-ABE0736C8A86}" destId="{776050A9-434A-4733-8638-6ADAE7C0C842}" srcOrd="0" destOrd="0" presId="urn:microsoft.com/office/officeart/2005/8/layout/hierarchy1"/>
    <dgm:cxn modelId="{9D1F6835-FF1F-4A66-B2A8-8815C389FE9C}" type="presParOf" srcId="{670F8C0C-627A-4F2A-8035-ABE0736C8A86}" destId="{895A7440-5857-4B2A-A520-F74CD2EA7BFF}" srcOrd="1" destOrd="0" presId="urn:microsoft.com/office/officeart/2005/8/layout/hierarchy1"/>
    <dgm:cxn modelId="{AB090B58-2FB9-493C-834A-A118891F0D6E}" type="presParOf" srcId="{0B860E97-DC8A-4BEF-B45A-EE18B485B3F2}" destId="{80CA1B48-1620-49E6-876B-CF85DF854A26}" srcOrd="1" destOrd="0" presId="urn:microsoft.com/office/officeart/2005/8/layout/hierarchy1"/>
    <dgm:cxn modelId="{1915D0F9-0AF3-473D-9664-BED16712C131}" type="presParOf" srcId="{F3F53D51-46E2-4D6D-AB48-A92CF41AD730}" destId="{901305A0-6B0C-4586-B81B-819FB0D0AC7A}" srcOrd="1" destOrd="0" presId="urn:microsoft.com/office/officeart/2005/8/layout/hierarchy1"/>
    <dgm:cxn modelId="{4282FCD5-D3CB-4307-89C7-F8FA27D93168}" type="presParOf" srcId="{901305A0-6B0C-4586-B81B-819FB0D0AC7A}" destId="{E5781BE9-CB57-4331-8E75-4249BD00041E}" srcOrd="0" destOrd="0" presId="urn:microsoft.com/office/officeart/2005/8/layout/hierarchy1"/>
    <dgm:cxn modelId="{A9B31EE6-DF9F-4AA9-BBBE-FF0330139A75}" type="presParOf" srcId="{E5781BE9-CB57-4331-8E75-4249BD00041E}" destId="{AE0188DE-E567-488A-9EF6-6B9C2A3B1D6C}" srcOrd="0" destOrd="0" presId="urn:microsoft.com/office/officeart/2005/8/layout/hierarchy1"/>
    <dgm:cxn modelId="{31D443C6-45F0-4B5F-9C40-B2E99D4B7663}" type="presParOf" srcId="{E5781BE9-CB57-4331-8E75-4249BD00041E}" destId="{2819FF01-8237-4CD0-B831-BACCE1637CB6}" srcOrd="1" destOrd="0" presId="urn:microsoft.com/office/officeart/2005/8/layout/hierarchy1"/>
    <dgm:cxn modelId="{361BA20A-72C7-4CC2-B834-2545F9979459}" type="presParOf" srcId="{901305A0-6B0C-4586-B81B-819FB0D0AC7A}" destId="{73F1D3E6-3AB0-4F9F-A558-A9A22CEB5BC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4FB9E-A5A0-4B61-B9CC-60604726F70F}"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B636AEB9-A50F-4CF6-A18D-10B681653684}">
      <dgm:prSet/>
      <dgm:spPr/>
      <dgm:t>
        <a:bodyPr/>
        <a:lstStyle/>
        <a:p>
          <a:r>
            <a:rPr lang="en-US"/>
            <a:t>Encoding, </a:t>
          </a:r>
          <a:r>
            <a:rPr lang="en-ID" b="0" i="0"/>
            <a:t>Agar dapat menggunakan semua fitur yang dipilih, maka fitur-fitur kategorikal harus diubah menjadi fitur numerikal. Kita dapat menggunakan ColumnTransformer untuk dapat mengubah tipe datanya, yang mana nanti dapat diaplikasikan pada pipeline model (One Hot).</a:t>
          </a:r>
          <a:endParaRPr lang="en-US"/>
        </a:p>
      </dgm:t>
    </dgm:pt>
    <dgm:pt modelId="{87C954EC-7A0D-4AA3-B308-326CB5D9150C}" type="parTrans" cxnId="{D3BA12FB-5CA2-4D4C-8929-C62ABF9C48D2}">
      <dgm:prSet/>
      <dgm:spPr/>
      <dgm:t>
        <a:bodyPr/>
        <a:lstStyle/>
        <a:p>
          <a:endParaRPr lang="en-US"/>
        </a:p>
      </dgm:t>
    </dgm:pt>
    <dgm:pt modelId="{5C00DE7D-1B79-4E60-AC54-33C455798A26}" type="sibTrans" cxnId="{D3BA12FB-5CA2-4D4C-8929-C62ABF9C48D2}">
      <dgm:prSet/>
      <dgm:spPr/>
      <dgm:t>
        <a:bodyPr/>
        <a:lstStyle/>
        <a:p>
          <a:endParaRPr lang="en-US"/>
        </a:p>
      </dgm:t>
    </dgm:pt>
    <dgm:pt modelId="{A27B078A-81B7-4EA9-ABC4-B3DF748FD050}">
      <dgm:prSet/>
      <dgm:spPr/>
      <dgm:t>
        <a:bodyPr/>
        <a:lstStyle/>
        <a:p>
          <a:r>
            <a:rPr lang="en-ID"/>
            <a:t>Data Splitting, </a:t>
          </a:r>
          <a:r>
            <a:rPr lang="en-ID" b="0"/>
            <a:t>menggunakan proporsi 70% data training, dan 30% untuk data testing</a:t>
          </a:r>
          <a:endParaRPr lang="en-US"/>
        </a:p>
      </dgm:t>
    </dgm:pt>
    <dgm:pt modelId="{0DD78B75-320F-4E6F-965F-08A63DFA44C5}" type="parTrans" cxnId="{38AB206D-7438-4143-8740-10A826C810EF}">
      <dgm:prSet/>
      <dgm:spPr/>
      <dgm:t>
        <a:bodyPr/>
        <a:lstStyle/>
        <a:p>
          <a:endParaRPr lang="en-US"/>
        </a:p>
      </dgm:t>
    </dgm:pt>
    <dgm:pt modelId="{781006B6-FF84-450C-A840-6F93B19D0F4F}" type="sibTrans" cxnId="{38AB206D-7438-4143-8740-10A826C810EF}">
      <dgm:prSet/>
      <dgm:spPr/>
      <dgm:t>
        <a:bodyPr/>
        <a:lstStyle/>
        <a:p>
          <a:endParaRPr lang="en-US"/>
        </a:p>
      </dgm:t>
    </dgm:pt>
    <dgm:pt modelId="{8DA4E866-0FF2-430E-9A40-655A1DF2AF62}">
      <dgm:prSet/>
      <dgm:spPr/>
      <dgm:t>
        <a:bodyPr/>
        <a:lstStyle/>
        <a:p>
          <a:r>
            <a:rPr lang="en-ID"/>
            <a:t>Benchmark Model </a:t>
          </a:r>
          <a:r>
            <a:rPr lang="en-ID" b="0"/>
            <a:t>menggunakan 5 jenis model Linear Regression, KNN, Decision Tree, Random Forest, XGBoost</a:t>
          </a:r>
          <a:endParaRPr lang="en-US"/>
        </a:p>
      </dgm:t>
    </dgm:pt>
    <dgm:pt modelId="{E85C30F6-F595-4382-ABBE-9D9180D4E497}" type="parTrans" cxnId="{1A2FB39D-C542-458D-8179-BBD705D57FC0}">
      <dgm:prSet/>
      <dgm:spPr/>
      <dgm:t>
        <a:bodyPr/>
        <a:lstStyle/>
        <a:p>
          <a:endParaRPr lang="en-US"/>
        </a:p>
      </dgm:t>
    </dgm:pt>
    <dgm:pt modelId="{63D007D3-CD3E-434D-B343-50842ED75D21}" type="sibTrans" cxnId="{1A2FB39D-C542-458D-8179-BBD705D57FC0}">
      <dgm:prSet/>
      <dgm:spPr/>
      <dgm:t>
        <a:bodyPr/>
        <a:lstStyle/>
        <a:p>
          <a:endParaRPr lang="en-US"/>
        </a:p>
      </dgm:t>
    </dgm:pt>
    <dgm:pt modelId="{FCC862BE-7542-4173-8B66-94484E547890}" type="pres">
      <dgm:prSet presAssocID="{8034FB9E-A5A0-4B61-B9CC-60604726F70F}" presName="Name0" presStyleCnt="0">
        <dgm:presLayoutVars>
          <dgm:dir/>
          <dgm:animLvl val="lvl"/>
          <dgm:resizeHandles val="exact"/>
        </dgm:presLayoutVars>
      </dgm:prSet>
      <dgm:spPr/>
    </dgm:pt>
    <dgm:pt modelId="{B38E8EDE-0520-49A2-A575-F2E3DBCD308C}" type="pres">
      <dgm:prSet presAssocID="{8DA4E866-0FF2-430E-9A40-655A1DF2AF62}" presName="boxAndChildren" presStyleCnt="0"/>
      <dgm:spPr/>
    </dgm:pt>
    <dgm:pt modelId="{DA665563-9199-4E9E-872C-F1B3AE4E8F46}" type="pres">
      <dgm:prSet presAssocID="{8DA4E866-0FF2-430E-9A40-655A1DF2AF62}" presName="parentTextBox" presStyleLbl="node1" presStyleIdx="0" presStyleCnt="3"/>
      <dgm:spPr/>
    </dgm:pt>
    <dgm:pt modelId="{ABDFA50E-A687-463D-85E2-1AAC5A7F1DDB}" type="pres">
      <dgm:prSet presAssocID="{781006B6-FF84-450C-A840-6F93B19D0F4F}" presName="sp" presStyleCnt="0"/>
      <dgm:spPr/>
    </dgm:pt>
    <dgm:pt modelId="{AB2EFF15-DB4B-4027-9328-EFB607342E4A}" type="pres">
      <dgm:prSet presAssocID="{A27B078A-81B7-4EA9-ABC4-B3DF748FD050}" presName="arrowAndChildren" presStyleCnt="0"/>
      <dgm:spPr/>
    </dgm:pt>
    <dgm:pt modelId="{2A876011-F847-4C86-BB6A-AAE5D823B13E}" type="pres">
      <dgm:prSet presAssocID="{A27B078A-81B7-4EA9-ABC4-B3DF748FD050}" presName="parentTextArrow" presStyleLbl="node1" presStyleIdx="1" presStyleCnt="3"/>
      <dgm:spPr/>
    </dgm:pt>
    <dgm:pt modelId="{E8CB8965-F826-48CB-B4F1-A2850F55C067}" type="pres">
      <dgm:prSet presAssocID="{5C00DE7D-1B79-4E60-AC54-33C455798A26}" presName="sp" presStyleCnt="0"/>
      <dgm:spPr/>
    </dgm:pt>
    <dgm:pt modelId="{B2E199CB-9C85-4590-821C-80C061D89DDD}" type="pres">
      <dgm:prSet presAssocID="{B636AEB9-A50F-4CF6-A18D-10B681653684}" presName="arrowAndChildren" presStyleCnt="0"/>
      <dgm:spPr/>
    </dgm:pt>
    <dgm:pt modelId="{DFFA2918-29D3-4638-BE8C-7C760FDB842D}" type="pres">
      <dgm:prSet presAssocID="{B636AEB9-A50F-4CF6-A18D-10B681653684}" presName="parentTextArrow" presStyleLbl="node1" presStyleIdx="2" presStyleCnt="3"/>
      <dgm:spPr/>
    </dgm:pt>
  </dgm:ptLst>
  <dgm:cxnLst>
    <dgm:cxn modelId="{B6C62E29-53D0-4A1B-973C-5C977850A936}" type="presOf" srcId="{B636AEB9-A50F-4CF6-A18D-10B681653684}" destId="{DFFA2918-29D3-4638-BE8C-7C760FDB842D}" srcOrd="0" destOrd="0" presId="urn:microsoft.com/office/officeart/2005/8/layout/process4"/>
    <dgm:cxn modelId="{33C0FA65-80D6-4755-825A-9D505680B526}" type="presOf" srcId="{8034FB9E-A5A0-4B61-B9CC-60604726F70F}" destId="{FCC862BE-7542-4173-8B66-94484E547890}" srcOrd="0" destOrd="0" presId="urn:microsoft.com/office/officeart/2005/8/layout/process4"/>
    <dgm:cxn modelId="{38AB206D-7438-4143-8740-10A826C810EF}" srcId="{8034FB9E-A5A0-4B61-B9CC-60604726F70F}" destId="{A27B078A-81B7-4EA9-ABC4-B3DF748FD050}" srcOrd="1" destOrd="0" parTransId="{0DD78B75-320F-4E6F-965F-08A63DFA44C5}" sibTransId="{781006B6-FF84-450C-A840-6F93B19D0F4F}"/>
    <dgm:cxn modelId="{566C398F-EA79-4F90-8392-DA0E43AFE3CE}" type="presOf" srcId="{8DA4E866-0FF2-430E-9A40-655A1DF2AF62}" destId="{DA665563-9199-4E9E-872C-F1B3AE4E8F46}" srcOrd="0" destOrd="0" presId="urn:microsoft.com/office/officeart/2005/8/layout/process4"/>
    <dgm:cxn modelId="{1A2FB39D-C542-458D-8179-BBD705D57FC0}" srcId="{8034FB9E-A5A0-4B61-B9CC-60604726F70F}" destId="{8DA4E866-0FF2-430E-9A40-655A1DF2AF62}" srcOrd="2" destOrd="0" parTransId="{E85C30F6-F595-4382-ABBE-9D9180D4E497}" sibTransId="{63D007D3-CD3E-434D-B343-50842ED75D21}"/>
    <dgm:cxn modelId="{560328A5-A560-4531-8210-29F011231A11}" type="presOf" srcId="{A27B078A-81B7-4EA9-ABC4-B3DF748FD050}" destId="{2A876011-F847-4C86-BB6A-AAE5D823B13E}" srcOrd="0" destOrd="0" presId="urn:microsoft.com/office/officeart/2005/8/layout/process4"/>
    <dgm:cxn modelId="{D3BA12FB-5CA2-4D4C-8929-C62ABF9C48D2}" srcId="{8034FB9E-A5A0-4B61-B9CC-60604726F70F}" destId="{B636AEB9-A50F-4CF6-A18D-10B681653684}" srcOrd="0" destOrd="0" parTransId="{87C954EC-7A0D-4AA3-B308-326CB5D9150C}" sibTransId="{5C00DE7D-1B79-4E60-AC54-33C455798A26}"/>
    <dgm:cxn modelId="{858DF9AD-3F03-42CB-9780-D5B5EAB00FB0}" type="presParOf" srcId="{FCC862BE-7542-4173-8B66-94484E547890}" destId="{B38E8EDE-0520-49A2-A575-F2E3DBCD308C}" srcOrd="0" destOrd="0" presId="urn:microsoft.com/office/officeart/2005/8/layout/process4"/>
    <dgm:cxn modelId="{AEFEBBE9-91AE-4CEC-BF36-0476AC94EC92}" type="presParOf" srcId="{B38E8EDE-0520-49A2-A575-F2E3DBCD308C}" destId="{DA665563-9199-4E9E-872C-F1B3AE4E8F46}" srcOrd="0" destOrd="0" presId="urn:microsoft.com/office/officeart/2005/8/layout/process4"/>
    <dgm:cxn modelId="{2E43D730-0695-4C3C-A05A-4158A6103554}" type="presParOf" srcId="{FCC862BE-7542-4173-8B66-94484E547890}" destId="{ABDFA50E-A687-463D-85E2-1AAC5A7F1DDB}" srcOrd="1" destOrd="0" presId="urn:microsoft.com/office/officeart/2005/8/layout/process4"/>
    <dgm:cxn modelId="{D4213C20-9C1C-4CBF-A496-CF8B7CA154A6}" type="presParOf" srcId="{FCC862BE-7542-4173-8B66-94484E547890}" destId="{AB2EFF15-DB4B-4027-9328-EFB607342E4A}" srcOrd="2" destOrd="0" presId="urn:microsoft.com/office/officeart/2005/8/layout/process4"/>
    <dgm:cxn modelId="{1F7C04E4-8C86-43D6-BFDE-56BD809AFC1B}" type="presParOf" srcId="{AB2EFF15-DB4B-4027-9328-EFB607342E4A}" destId="{2A876011-F847-4C86-BB6A-AAE5D823B13E}" srcOrd="0" destOrd="0" presId="urn:microsoft.com/office/officeart/2005/8/layout/process4"/>
    <dgm:cxn modelId="{D2EEE0D0-027B-4DF6-BA31-C1C8B3197A60}" type="presParOf" srcId="{FCC862BE-7542-4173-8B66-94484E547890}" destId="{E8CB8965-F826-48CB-B4F1-A2850F55C067}" srcOrd="3" destOrd="0" presId="urn:microsoft.com/office/officeart/2005/8/layout/process4"/>
    <dgm:cxn modelId="{0B2695CF-DC63-4D3A-A86A-F8877B61FBED}" type="presParOf" srcId="{FCC862BE-7542-4173-8B66-94484E547890}" destId="{B2E199CB-9C85-4590-821C-80C061D89DDD}" srcOrd="4" destOrd="0" presId="urn:microsoft.com/office/officeart/2005/8/layout/process4"/>
    <dgm:cxn modelId="{53BD19D8-534C-44C2-9D3F-89F560E1EEA9}" type="presParOf" srcId="{B2E199CB-9C85-4590-821C-80C061D89DDD}" destId="{DFFA2918-29D3-4638-BE8C-7C760FDB842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7CEE53-8649-469D-AAC9-2EE4164FF053}"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42F42EFD-42B4-42B0-BDA0-0B292AA3893A}">
      <dgm:prSet/>
      <dgm:spPr/>
      <dgm:t>
        <a:bodyPr/>
        <a:lstStyle/>
        <a:p>
          <a:r>
            <a:rPr lang="en-ID" b="0" baseline="0"/>
            <a:t>Berdasarkan pemodelan yang sudah dilakukan, fitur `longitude`, `total_bedrooms` dan `ocean_proximity` menjadi fitur yang paling berpengaruh terhadap 'median house value'.Metrik evaluasi yang digunakan pada model adalah nilai RMSE, MAE &amp; MAPE. </a:t>
          </a:r>
          <a:endParaRPr lang="en-US"/>
        </a:p>
      </dgm:t>
    </dgm:pt>
    <dgm:pt modelId="{327DEC4C-0BB6-4A7E-8C8E-78F2AFFB5D0A}" type="parTrans" cxnId="{1681A6CD-7523-4823-B06C-80F4FAC8E89C}">
      <dgm:prSet/>
      <dgm:spPr/>
      <dgm:t>
        <a:bodyPr/>
        <a:lstStyle/>
        <a:p>
          <a:endParaRPr lang="en-US"/>
        </a:p>
      </dgm:t>
    </dgm:pt>
    <dgm:pt modelId="{3412CC00-34C2-477B-AA12-E80FCE039B9E}" type="sibTrans" cxnId="{1681A6CD-7523-4823-B06C-80F4FAC8E89C}">
      <dgm:prSet/>
      <dgm:spPr/>
      <dgm:t>
        <a:bodyPr/>
        <a:lstStyle/>
        <a:p>
          <a:endParaRPr lang="en-US"/>
        </a:p>
      </dgm:t>
    </dgm:pt>
    <dgm:pt modelId="{4622713B-9CA9-4826-BD4C-58B8E8CD8964}">
      <dgm:prSet/>
      <dgm:spPr/>
      <dgm:t>
        <a:bodyPr/>
        <a:lstStyle/>
        <a:p>
          <a:r>
            <a:rPr lang="en-ID" b="0" baseline="0"/>
            <a:t>Jika ditinjau dari nilai MAPE yang dihasilkan oleh model setelah dilakukan hyperparameter tuning, yaitu sebesar ~17.46%, kita dapat menyimpulkan bahwa bila nanti model yang kita buat ini digunakan untuk memperkirakan harga listing baru di California pada rentang nilai seperti yang dilatih terhadap model (maksimal harga USD 480,275), maka perkiraan median house value akan meleset kurang lebih sebesar 17.46% dari harga seharusnya.  </a:t>
          </a:r>
          <a:endParaRPr lang="en-US"/>
        </a:p>
      </dgm:t>
    </dgm:pt>
    <dgm:pt modelId="{5257BB32-3AB0-4B07-9677-1DD3408BA29A}" type="parTrans" cxnId="{41CAE055-D799-4E06-906D-91AF3613AA4C}">
      <dgm:prSet/>
      <dgm:spPr/>
      <dgm:t>
        <a:bodyPr/>
        <a:lstStyle/>
        <a:p>
          <a:endParaRPr lang="en-US"/>
        </a:p>
      </dgm:t>
    </dgm:pt>
    <dgm:pt modelId="{92366592-3D8D-4C8E-9C08-807ED48E82E6}" type="sibTrans" cxnId="{41CAE055-D799-4E06-906D-91AF3613AA4C}">
      <dgm:prSet/>
      <dgm:spPr/>
      <dgm:t>
        <a:bodyPr/>
        <a:lstStyle/>
        <a:p>
          <a:endParaRPr lang="en-US"/>
        </a:p>
      </dgm:t>
    </dgm:pt>
    <dgm:pt modelId="{6E02C728-CC8C-47D3-8C7A-127FA98F7EE0}">
      <dgm:prSet/>
      <dgm:spPr/>
      <dgm:t>
        <a:bodyPr/>
        <a:lstStyle/>
        <a:p>
          <a:r>
            <a:rPr lang="en-ID" b="0" baseline="0"/>
            <a:t>Tetapi, tidak menutup kemungkinan juga prediksinya meleset lebih jauh karena bias yang dihasilkan model masih cukup tinggi bila dilihat dari visualisasi antara harga aktual dan prediksi. </a:t>
          </a:r>
          <a:endParaRPr lang="en-US"/>
        </a:p>
      </dgm:t>
    </dgm:pt>
    <dgm:pt modelId="{7B1C085A-F651-48B4-85ED-E4569CCBE4B2}" type="parTrans" cxnId="{87CF2E7A-0F51-4100-895C-35B8FE398895}">
      <dgm:prSet/>
      <dgm:spPr/>
      <dgm:t>
        <a:bodyPr/>
        <a:lstStyle/>
        <a:p>
          <a:endParaRPr lang="en-US"/>
        </a:p>
      </dgm:t>
    </dgm:pt>
    <dgm:pt modelId="{D0B31F3D-1AE4-4CBF-9650-8AB773EB8848}" type="sibTrans" cxnId="{87CF2E7A-0F51-4100-895C-35B8FE398895}">
      <dgm:prSet/>
      <dgm:spPr/>
      <dgm:t>
        <a:bodyPr/>
        <a:lstStyle/>
        <a:p>
          <a:endParaRPr lang="en-US"/>
        </a:p>
      </dgm:t>
    </dgm:pt>
    <dgm:pt modelId="{6345927F-1B93-4619-BD65-9CAB1BBBE116}" type="pres">
      <dgm:prSet presAssocID="{2C7CEE53-8649-469D-AAC9-2EE4164FF053}" presName="Name0" presStyleCnt="0">
        <dgm:presLayoutVars>
          <dgm:dir/>
          <dgm:animLvl val="lvl"/>
          <dgm:resizeHandles val="exact"/>
        </dgm:presLayoutVars>
      </dgm:prSet>
      <dgm:spPr/>
    </dgm:pt>
    <dgm:pt modelId="{83EC5C73-9480-4297-8D24-733FA409AD01}" type="pres">
      <dgm:prSet presAssocID="{6E02C728-CC8C-47D3-8C7A-127FA98F7EE0}" presName="boxAndChildren" presStyleCnt="0"/>
      <dgm:spPr/>
    </dgm:pt>
    <dgm:pt modelId="{A335ED29-21BA-4F14-913E-258B7DA51BD4}" type="pres">
      <dgm:prSet presAssocID="{6E02C728-CC8C-47D3-8C7A-127FA98F7EE0}" presName="parentTextBox" presStyleLbl="node1" presStyleIdx="0" presStyleCnt="3"/>
      <dgm:spPr/>
    </dgm:pt>
    <dgm:pt modelId="{522B8615-A0BA-42FE-8764-4F2873916446}" type="pres">
      <dgm:prSet presAssocID="{92366592-3D8D-4C8E-9C08-807ED48E82E6}" presName="sp" presStyleCnt="0"/>
      <dgm:spPr/>
    </dgm:pt>
    <dgm:pt modelId="{40A0B91B-02F1-48BE-85AE-FD1C9E1477C8}" type="pres">
      <dgm:prSet presAssocID="{4622713B-9CA9-4826-BD4C-58B8E8CD8964}" presName="arrowAndChildren" presStyleCnt="0"/>
      <dgm:spPr/>
    </dgm:pt>
    <dgm:pt modelId="{6BF727A4-7CC3-4B6A-A48D-66EF8D290F4E}" type="pres">
      <dgm:prSet presAssocID="{4622713B-9CA9-4826-BD4C-58B8E8CD8964}" presName="parentTextArrow" presStyleLbl="node1" presStyleIdx="1" presStyleCnt="3"/>
      <dgm:spPr/>
    </dgm:pt>
    <dgm:pt modelId="{CC3B4C9E-9C27-4D8E-9D1E-EABC1008DD5D}" type="pres">
      <dgm:prSet presAssocID="{3412CC00-34C2-477B-AA12-E80FCE039B9E}" presName="sp" presStyleCnt="0"/>
      <dgm:spPr/>
    </dgm:pt>
    <dgm:pt modelId="{0ED50019-51D3-4511-8389-4704A0EBC954}" type="pres">
      <dgm:prSet presAssocID="{42F42EFD-42B4-42B0-BDA0-0B292AA3893A}" presName="arrowAndChildren" presStyleCnt="0"/>
      <dgm:spPr/>
    </dgm:pt>
    <dgm:pt modelId="{72073675-5D45-4E7C-A4E1-41CEDDBF81E2}" type="pres">
      <dgm:prSet presAssocID="{42F42EFD-42B4-42B0-BDA0-0B292AA3893A}" presName="parentTextArrow" presStyleLbl="node1" presStyleIdx="2" presStyleCnt="3"/>
      <dgm:spPr/>
    </dgm:pt>
  </dgm:ptLst>
  <dgm:cxnLst>
    <dgm:cxn modelId="{9C55753A-4E30-4F44-A43D-B4494CB56E14}" type="presOf" srcId="{6E02C728-CC8C-47D3-8C7A-127FA98F7EE0}" destId="{A335ED29-21BA-4F14-913E-258B7DA51BD4}" srcOrd="0" destOrd="0" presId="urn:microsoft.com/office/officeart/2005/8/layout/process4"/>
    <dgm:cxn modelId="{4076984B-FA95-45B0-AF4A-E548A68BED1C}" type="presOf" srcId="{2C7CEE53-8649-469D-AAC9-2EE4164FF053}" destId="{6345927F-1B93-4619-BD65-9CAB1BBBE116}" srcOrd="0" destOrd="0" presId="urn:microsoft.com/office/officeart/2005/8/layout/process4"/>
    <dgm:cxn modelId="{41CAE055-D799-4E06-906D-91AF3613AA4C}" srcId="{2C7CEE53-8649-469D-AAC9-2EE4164FF053}" destId="{4622713B-9CA9-4826-BD4C-58B8E8CD8964}" srcOrd="1" destOrd="0" parTransId="{5257BB32-3AB0-4B07-9677-1DD3408BA29A}" sibTransId="{92366592-3D8D-4C8E-9C08-807ED48E82E6}"/>
    <dgm:cxn modelId="{45205557-64F5-41EC-85E9-58DB974CF9EA}" type="presOf" srcId="{42F42EFD-42B4-42B0-BDA0-0B292AA3893A}" destId="{72073675-5D45-4E7C-A4E1-41CEDDBF81E2}" srcOrd="0" destOrd="0" presId="urn:microsoft.com/office/officeart/2005/8/layout/process4"/>
    <dgm:cxn modelId="{87CF2E7A-0F51-4100-895C-35B8FE398895}" srcId="{2C7CEE53-8649-469D-AAC9-2EE4164FF053}" destId="{6E02C728-CC8C-47D3-8C7A-127FA98F7EE0}" srcOrd="2" destOrd="0" parTransId="{7B1C085A-F651-48B4-85ED-E4569CCBE4B2}" sibTransId="{D0B31F3D-1AE4-4CBF-9650-8AB773EB8848}"/>
    <dgm:cxn modelId="{1681A6CD-7523-4823-B06C-80F4FAC8E89C}" srcId="{2C7CEE53-8649-469D-AAC9-2EE4164FF053}" destId="{42F42EFD-42B4-42B0-BDA0-0B292AA3893A}" srcOrd="0" destOrd="0" parTransId="{327DEC4C-0BB6-4A7E-8C8E-78F2AFFB5D0A}" sibTransId="{3412CC00-34C2-477B-AA12-E80FCE039B9E}"/>
    <dgm:cxn modelId="{FA925DD9-0767-408D-BF96-C63104D25FD9}" type="presOf" srcId="{4622713B-9CA9-4826-BD4C-58B8E8CD8964}" destId="{6BF727A4-7CC3-4B6A-A48D-66EF8D290F4E}" srcOrd="0" destOrd="0" presId="urn:microsoft.com/office/officeart/2005/8/layout/process4"/>
    <dgm:cxn modelId="{BE2DD49C-7B14-45D0-B7EC-45047D61EDB4}" type="presParOf" srcId="{6345927F-1B93-4619-BD65-9CAB1BBBE116}" destId="{83EC5C73-9480-4297-8D24-733FA409AD01}" srcOrd="0" destOrd="0" presId="urn:microsoft.com/office/officeart/2005/8/layout/process4"/>
    <dgm:cxn modelId="{6BFF600D-B783-42AE-ADA0-810F91FF624D}" type="presParOf" srcId="{83EC5C73-9480-4297-8D24-733FA409AD01}" destId="{A335ED29-21BA-4F14-913E-258B7DA51BD4}" srcOrd="0" destOrd="0" presId="urn:microsoft.com/office/officeart/2005/8/layout/process4"/>
    <dgm:cxn modelId="{31A0C816-1E39-45D0-95F9-58EC12B503FC}" type="presParOf" srcId="{6345927F-1B93-4619-BD65-9CAB1BBBE116}" destId="{522B8615-A0BA-42FE-8764-4F2873916446}" srcOrd="1" destOrd="0" presId="urn:microsoft.com/office/officeart/2005/8/layout/process4"/>
    <dgm:cxn modelId="{DB0C829F-C69B-4233-86CF-39BF5C35BB77}" type="presParOf" srcId="{6345927F-1B93-4619-BD65-9CAB1BBBE116}" destId="{40A0B91B-02F1-48BE-85AE-FD1C9E1477C8}" srcOrd="2" destOrd="0" presId="urn:microsoft.com/office/officeart/2005/8/layout/process4"/>
    <dgm:cxn modelId="{F5E08A30-DCF8-4193-986F-974B9306B555}" type="presParOf" srcId="{40A0B91B-02F1-48BE-85AE-FD1C9E1477C8}" destId="{6BF727A4-7CC3-4B6A-A48D-66EF8D290F4E}" srcOrd="0" destOrd="0" presId="urn:microsoft.com/office/officeart/2005/8/layout/process4"/>
    <dgm:cxn modelId="{CEF6F211-A9CC-41EA-AA4D-146F2EA6C896}" type="presParOf" srcId="{6345927F-1B93-4619-BD65-9CAB1BBBE116}" destId="{CC3B4C9E-9C27-4D8E-9D1E-EABC1008DD5D}" srcOrd="3" destOrd="0" presId="urn:microsoft.com/office/officeart/2005/8/layout/process4"/>
    <dgm:cxn modelId="{54AD5F6C-7C57-4729-9014-1B2A31E377F1}" type="presParOf" srcId="{6345927F-1B93-4619-BD65-9CAB1BBBE116}" destId="{0ED50019-51D3-4511-8389-4704A0EBC954}" srcOrd="4" destOrd="0" presId="urn:microsoft.com/office/officeart/2005/8/layout/process4"/>
    <dgm:cxn modelId="{D252EB29-02F1-49D2-BFD5-E63AAFE914A9}" type="presParOf" srcId="{0ED50019-51D3-4511-8389-4704A0EBC954}" destId="{72073675-5D45-4E7C-A4E1-41CEDDBF81E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A4D28C-6834-4576-89DC-73A9CFFF0C1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8847D48-86B7-45CE-9801-3B82AB12F2A2}">
      <dgm:prSet/>
      <dgm:spPr/>
      <dgm:t>
        <a:bodyPr/>
        <a:lstStyle/>
        <a:p>
          <a:r>
            <a:rPr lang="en-ID" b="1" baseline="0"/>
            <a:t>Lakukan A/B testing untuk menguji tingkat efektivitas model terhadap lakunya listing jika dibandingkan dengan host yang menentukan harga sewa listingnya sendiri.Lalu, hal-hal yang dapat dilakukan untuk mengembangkan model agar lebih baik lagi, seperti:</a:t>
          </a:r>
          <a:endParaRPr lang="en-US"/>
        </a:p>
      </dgm:t>
    </dgm:pt>
    <dgm:pt modelId="{95C08432-BC0C-4284-8E05-59D49ED48D54}" type="parTrans" cxnId="{17C1C671-03F0-4844-BF1D-EF6764ADF156}">
      <dgm:prSet/>
      <dgm:spPr/>
      <dgm:t>
        <a:bodyPr/>
        <a:lstStyle/>
        <a:p>
          <a:endParaRPr lang="en-US"/>
        </a:p>
      </dgm:t>
    </dgm:pt>
    <dgm:pt modelId="{E9CD4DFB-1D7B-4875-9E90-A2FC37AC3E2B}" type="sibTrans" cxnId="{17C1C671-03F0-4844-BF1D-EF6764ADF156}">
      <dgm:prSet/>
      <dgm:spPr/>
      <dgm:t>
        <a:bodyPr/>
        <a:lstStyle/>
        <a:p>
          <a:endParaRPr lang="en-US"/>
        </a:p>
      </dgm:t>
    </dgm:pt>
    <dgm:pt modelId="{9AE3C309-1FD6-4332-B830-9693F8A8CF18}">
      <dgm:prSet/>
      <dgm:spPr/>
      <dgm:t>
        <a:bodyPr/>
        <a:lstStyle/>
        <a:p>
          <a:r>
            <a:rPr lang="en-ID" b="1" baseline="0"/>
            <a:t>Mengecek prediksi mana saja yang memiliki nilai error yang tinggi. Kita dapat mengelompokkan error tersebut ke dalam grup overestimation dan underestimation, lalu memilih 5% error paling ekstrim saja untuk tiap grup. Nantinya pengelompokkan akan menjadi 3 grup, yaitu overestimation (5%), underestimation (5%), dan grup mayoritas yang error-nya mendekati nilai mean (90%). Setelahnya kita bisa mengecek hubungan antara error tersebut dengan tiap variabel independen. Pada akhirnya kita dapat mengetahui sebenarnya variabel mana saja dan aspek apa yang menyebabkan model menghasilkan error yang tinggi, sehingga kita bisa melakukan training ulang dengan penerapan feature engineering lainnya.</a:t>
          </a:r>
          <a:endParaRPr lang="en-US"/>
        </a:p>
      </dgm:t>
    </dgm:pt>
    <dgm:pt modelId="{9A7A196D-47FA-4212-935D-32570537FE0B}" type="parTrans" cxnId="{90DBDE85-3B64-46D0-AADE-F22F4898FD34}">
      <dgm:prSet/>
      <dgm:spPr/>
      <dgm:t>
        <a:bodyPr/>
        <a:lstStyle/>
        <a:p>
          <a:endParaRPr lang="en-US"/>
        </a:p>
      </dgm:t>
    </dgm:pt>
    <dgm:pt modelId="{90D3CAD2-95D7-4F64-A24F-3120BE8338FD}" type="sibTrans" cxnId="{90DBDE85-3B64-46D0-AADE-F22F4898FD34}">
      <dgm:prSet/>
      <dgm:spPr/>
      <dgm:t>
        <a:bodyPr/>
        <a:lstStyle/>
        <a:p>
          <a:endParaRPr lang="en-US"/>
        </a:p>
      </dgm:t>
    </dgm:pt>
    <dgm:pt modelId="{0DE117BF-4505-4E91-9F19-52E59CED8998}">
      <dgm:prSet/>
      <dgm:spPr/>
      <dgm:t>
        <a:bodyPr/>
        <a:lstStyle/>
        <a:p>
          <a:r>
            <a:rPr lang="en-ID" b="1" baseline="0"/>
            <a:t>Jika memungkinkan, penambahan fitur yang lebih korelatif dengan target (`median_house_value`), seperti luas kamar atau jarak ke garis pantai. Selain itu, adanya penambahan data terkini untuk California House Pricing tentu akan dapat mengimprovisasi kapasitas prediksi dari model.</a:t>
          </a:r>
          <a:endParaRPr lang="en-US"/>
        </a:p>
      </dgm:t>
    </dgm:pt>
    <dgm:pt modelId="{ABE1D02F-1F91-4528-B350-98799DE27260}" type="parTrans" cxnId="{2F7EC12E-322D-447D-AB36-D7F75373B9E4}">
      <dgm:prSet/>
      <dgm:spPr/>
      <dgm:t>
        <a:bodyPr/>
        <a:lstStyle/>
        <a:p>
          <a:endParaRPr lang="en-US"/>
        </a:p>
      </dgm:t>
    </dgm:pt>
    <dgm:pt modelId="{3638F57A-7501-4ADE-9A1F-E6CB629F134D}" type="sibTrans" cxnId="{2F7EC12E-322D-447D-AB36-D7F75373B9E4}">
      <dgm:prSet/>
      <dgm:spPr/>
      <dgm:t>
        <a:bodyPr/>
        <a:lstStyle/>
        <a:p>
          <a:endParaRPr lang="en-US"/>
        </a:p>
      </dgm:t>
    </dgm:pt>
    <dgm:pt modelId="{01627A71-B817-41BF-9F8D-D3929E66F2EB}">
      <dgm:prSet/>
      <dgm:spPr/>
      <dgm:t>
        <a:bodyPr/>
        <a:lstStyle/>
        <a:p>
          <a:r>
            <a:rPr lang="en-ID" b="1" baseline="0"/>
            <a:t>Jika ada penambahan banyak data, dapat dicoba dengan menggunakan model yang lebih kompleks, seperti recursive neural networks (RNN). Namun, kalau jumlah data dan fiturnya masih seperti dataset ini, kemungkinan besar tidak akan mengubah hasilnya secara signifikan.</a:t>
          </a:r>
          <a:endParaRPr lang="en-US"/>
        </a:p>
      </dgm:t>
    </dgm:pt>
    <dgm:pt modelId="{A60656BE-C222-482D-A69A-1E89932C3786}" type="parTrans" cxnId="{EACC84AD-0FE2-4B98-89E4-AFB136A1036C}">
      <dgm:prSet/>
      <dgm:spPr/>
      <dgm:t>
        <a:bodyPr/>
        <a:lstStyle/>
        <a:p>
          <a:endParaRPr lang="en-US"/>
        </a:p>
      </dgm:t>
    </dgm:pt>
    <dgm:pt modelId="{785D441A-12A5-4314-B8C7-5D4830DA8FA2}" type="sibTrans" cxnId="{EACC84AD-0FE2-4B98-89E4-AFB136A1036C}">
      <dgm:prSet/>
      <dgm:spPr/>
      <dgm:t>
        <a:bodyPr/>
        <a:lstStyle/>
        <a:p>
          <a:endParaRPr lang="en-US"/>
        </a:p>
      </dgm:t>
    </dgm:pt>
    <dgm:pt modelId="{8F0EEDB9-EE3D-468F-BAFC-13E2A57E106B}">
      <dgm:prSet/>
      <dgm:spPr/>
      <dgm:t>
        <a:bodyPr/>
        <a:lstStyle/>
        <a:p>
          <a:r>
            <a:rPr lang="en-ID" b="1" baseline="0"/>
            <a:t>Model yang sudah dibangun ini bisa dimanfaatkan untuk pengembangan pembuatan model lainnya. Contohnya seperti pembuatan model untuk memprediksi update harga properti . </a:t>
          </a:r>
          <a:endParaRPr lang="en-US"/>
        </a:p>
      </dgm:t>
    </dgm:pt>
    <dgm:pt modelId="{D111E67C-8AE9-4FCA-B107-09C57AD433A5}" type="parTrans" cxnId="{E33BA559-3F24-43DB-B49B-9DE706EDDC5F}">
      <dgm:prSet/>
      <dgm:spPr/>
      <dgm:t>
        <a:bodyPr/>
        <a:lstStyle/>
        <a:p>
          <a:endParaRPr lang="en-US"/>
        </a:p>
      </dgm:t>
    </dgm:pt>
    <dgm:pt modelId="{1EEE9F26-0F23-44C5-A626-3A1479C87440}" type="sibTrans" cxnId="{E33BA559-3F24-43DB-B49B-9DE706EDDC5F}">
      <dgm:prSet/>
      <dgm:spPr/>
      <dgm:t>
        <a:bodyPr/>
        <a:lstStyle/>
        <a:p>
          <a:endParaRPr lang="en-US"/>
        </a:p>
      </dgm:t>
    </dgm:pt>
    <dgm:pt modelId="{1A620A78-F6BB-4948-B71F-75A349EFCF19}">
      <dgm:prSet/>
      <dgm:spPr/>
      <dgm:t>
        <a:bodyPr/>
        <a:lstStyle/>
        <a:p>
          <a:r>
            <a:rPr lang="en-ID" b="1" baseline="0"/>
            <a:t>Pembuatan model dengan tujuan seperti ini dapat memanfaatkan data asli rilisan dari California untuk tahun terakhir yakni 2023 yang mungkin memiliki kolom fitur data yang lebih lengkap. Jika memang ada, kita dapat melakukan analysis untuk mendapatkan insight dari penentuan nilai properti tersebut yang lebih aktual. </a:t>
          </a:r>
          <a:endParaRPr lang="en-US"/>
        </a:p>
      </dgm:t>
    </dgm:pt>
    <dgm:pt modelId="{7C8B4988-02C4-417F-ACF1-679D2769F27F}" type="parTrans" cxnId="{ABC65405-BA34-46DF-935F-C851579EB5C7}">
      <dgm:prSet/>
      <dgm:spPr/>
      <dgm:t>
        <a:bodyPr/>
        <a:lstStyle/>
        <a:p>
          <a:endParaRPr lang="en-US"/>
        </a:p>
      </dgm:t>
    </dgm:pt>
    <dgm:pt modelId="{91995169-243D-4E2C-A47E-C6146B9F7968}" type="sibTrans" cxnId="{ABC65405-BA34-46DF-935F-C851579EB5C7}">
      <dgm:prSet/>
      <dgm:spPr/>
      <dgm:t>
        <a:bodyPr/>
        <a:lstStyle/>
        <a:p>
          <a:endParaRPr lang="en-US"/>
        </a:p>
      </dgm:t>
    </dgm:pt>
    <dgm:pt modelId="{1A8B0DDF-281A-4DB0-933F-B988A85FD004}" type="pres">
      <dgm:prSet presAssocID="{CEA4D28C-6834-4576-89DC-73A9CFFF0C17}" presName="linear" presStyleCnt="0">
        <dgm:presLayoutVars>
          <dgm:animLvl val="lvl"/>
          <dgm:resizeHandles val="exact"/>
        </dgm:presLayoutVars>
      </dgm:prSet>
      <dgm:spPr/>
    </dgm:pt>
    <dgm:pt modelId="{72C94282-188F-40DC-92C0-9F48B6A087B9}" type="pres">
      <dgm:prSet presAssocID="{08847D48-86B7-45CE-9801-3B82AB12F2A2}" presName="parentText" presStyleLbl="node1" presStyleIdx="0" presStyleCnt="2">
        <dgm:presLayoutVars>
          <dgm:chMax val="0"/>
          <dgm:bulletEnabled val="1"/>
        </dgm:presLayoutVars>
      </dgm:prSet>
      <dgm:spPr/>
    </dgm:pt>
    <dgm:pt modelId="{AFAE4F7E-1724-43CF-BEA1-EB28C380FDBD}" type="pres">
      <dgm:prSet presAssocID="{08847D48-86B7-45CE-9801-3B82AB12F2A2}" presName="childText" presStyleLbl="revTx" presStyleIdx="0" presStyleCnt="1">
        <dgm:presLayoutVars>
          <dgm:bulletEnabled val="1"/>
        </dgm:presLayoutVars>
      </dgm:prSet>
      <dgm:spPr/>
    </dgm:pt>
    <dgm:pt modelId="{6894C4C4-D164-4178-B1EF-429BFB128CB3}" type="pres">
      <dgm:prSet presAssocID="{1A620A78-F6BB-4948-B71F-75A349EFCF19}" presName="parentText" presStyleLbl="node1" presStyleIdx="1" presStyleCnt="2">
        <dgm:presLayoutVars>
          <dgm:chMax val="0"/>
          <dgm:bulletEnabled val="1"/>
        </dgm:presLayoutVars>
      </dgm:prSet>
      <dgm:spPr/>
    </dgm:pt>
  </dgm:ptLst>
  <dgm:cxnLst>
    <dgm:cxn modelId="{ABC65405-BA34-46DF-935F-C851579EB5C7}" srcId="{CEA4D28C-6834-4576-89DC-73A9CFFF0C17}" destId="{1A620A78-F6BB-4948-B71F-75A349EFCF19}" srcOrd="1" destOrd="0" parTransId="{7C8B4988-02C4-417F-ACF1-679D2769F27F}" sibTransId="{91995169-243D-4E2C-A47E-C6146B9F7968}"/>
    <dgm:cxn modelId="{2D94A91C-0EAE-4B6E-B65A-595AEDE49A4B}" type="presOf" srcId="{0DE117BF-4505-4E91-9F19-52E59CED8998}" destId="{AFAE4F7E-1724-43CF-BEA1-EB28C380FDBD}" srcOrd="0" destOrd="1" presId="urn:microsoft.com/office/officeart/2005/8/layout/vList2"/>
    <dgm:cxn modelId="{2F7EC12E-322D-447D-AB36-D7F75373B9E4}" srcId="{08847D48-86B7-45CE-9801-3B82AB12F2A2}" destId="{0DE117BF-4505-4E91-9F19-52E59CED8998}" srcOrd="1" destOrd="0" parTransId="{ABE1D02F-1F91-4528-B350-98799DE27260}" sibTransId="{3638F57A-7501-4ADE-9A1F-E6CB629F134D}"/>
    <dgm:cxn modelId="{C9EFD436-27EF-4801-9784-65E8993F1239}" type="presOf" srcId="{01627A71-B817-41BF-9F8D-D3929E66F2EB}" destId="{AFAE4F7E-1724-43CF-BEA1-EB28C380FDBD}" srcOrd="0" destOrd="2" presId="urn:microsoft.com/office/officeart/2005/8/layout/vList2"/>
    <dgm:cxn modelId="{05150268-AEFA-4ECC-98A7-932FA33C702B}" type="presOf" srcId="{8F0EEDB9-EE3D-468F-BAFC-13E2A57E106B}" destId="{AFAE4F7E-1724-43CF-BEA1-EB28C380FDBD}" srcOrd="0" destOrd="3" presId="urn:microsoft.com/office/officeart/2005/8/layout/vList2"/>
    <dgm:cxn modelId="{17C1C671-03F0-4844-BF1D-EF6764ADF156}" srcId="{CEA4D28C-6834-4576-89DC-73A9CFFF0C17}" destId="{08847D48-86B7-45CE-9801-3B82AB12F2A2}" srcOrd="0" destOrd="0" parTransId="{95C08432-BC0C-4284-8E05-59D49ED48D54}" sibTransId="{E9CD4DFB-1D7B-4875-9E90-A2FC37AC3E2B}"/>
    <dgm:cxn modelId="{E33BA559-3F24-43DB-B49B-9DE706EDDC5F}" srcId="{08847D48-86B7-45CE-9801-3B82AB12F2A2}" destId="{8F0EEDB9-EE3D-468F-BAFC-13E2A57E106B}" srcOrd="3" destOrd="0" parTransId="{D111E67C-8AE9-4FCA-B107-09C57AD433A5}" sibTransId="{1EEE9F26-0F23-44C5-A626-3A1479C87440}"/>
    <dgm:cxn modelId="{375BA959-66C5-4E25-B55D-9A42EBA90C41}" type="presOf" srcId="{CEA4D28C-6834-4576-89DC-73A9CFFF0C17}" destId="{1A8B0DDF-281A-4DB0-933F-B988A85FD004}" srcOrd="0" destOrd="0" presId="urn:microsoft.com/office/officeart/2005/8/layout/vList2"/>
    <dgm:cxn modelId="{90DBDE85-3B64-46D0-AADE-F22F4898FD34}" srcId="{08847D48-86B7-45CE-9801-3B82AB12F2A2}" destId="{9AE3C309-1FD6-4332-B830-9693F8A8CF18}" srcOrd="0" destOrd="0" parTransId="{9A7A196D-47FA-4212-935D-32570537FE0B}" sibTransId="{90D3CAD2-95D7-4F64-A24F-3120BE8338FD}"/>
    <dgm:cxn modelId="{0D966F9B-B7EA-48DD-9058-30B72789A65C}" type="presOf" srcId="{9AE3C309-1FD6-4332-B830-9693F8A8CF18}" destId="{AFAE4F7E-1724-43CF-BEA1-EB28C380FDBD}" srcOrd="0" destOrd="0" presId="urn:microsoft.com/office/officeart/2005/8/layout/vList2"/>
    <dgm:cxn modelId="{EACC84AD-0FE2-4B98-89E4-AFB136A1036C}" srcId="{08847D48-86B7-45CE-9801-3B82AB12F2A2}" destId="{01627A71-B817-41BF-9F8D-D3929E66F2EB}" srcOrd="2" destOrd="0" parTransId="{A60656BE-C222-482D-A69A-1E89932C3786}" sibTransId="{785D441A-12A5-4314-B8C7-5D4830DA8FA2}"/>
    <dgm:cxn modelId="{B55B69BF-5F77-4439-956F-6F14F6B170EA}" type="presOf" srcId="{1A620A78-F6BB-4948-B71F-75A349EFCF19}" destId="{6894C4C4-D164-4178-B1EF-429BFB128CB3}" srcOrd="0" destOrd="0" presId="urn:microsoft.com/office/officeart/2005/8/layout/vList2"/>
    <dgm:cxn modelId="{9AC605EC-82AE-4EAA-BCEC-D49FF2F0F303}" type="presOf" srcId="{08847D48-86B7-45CE-9801-3B82AB12F2A2}" destId="{72C94282-188F-40DC-92C0-9F48B6A087B9}" srcOrd="0" destOrd="0" presId="urn:microsoft.com/office/officeart/2005/8/layout/vList2"/>
    <dgm:cxn modelId="{071AE61B-8BBD-486F-9288-FA6D7342D252}" type="presParOf" srcId="{1A8B0DDF-281A-4DB0-933F-B988A85FD004}" destId="{72C94282-188F-40DC-92C0-9F48B6A087B9}" srcOrd="0" destOrd="0" presId="urn:microsoft.com/office/officeart/2005/8/layout/vList2"/>
    <dgm:cxn modelId="{480F3791-CFDA-4E3A-9E11-A871600973BC}" type="presParOf" srcId="{1A8B0DDF-281A-4DB0-933F-B988A85FD004}" destId="{AFAE4F7E-1724-43CF-BEA1-EB28C380FDBD}" srcOrd="1" destOrd="0" presId="urn:microsoft.com/office/officeart/2005/8/layout/vList2"/>
    <dgm:cxn modelId="{DDAAE3D4-4E2E-44D2-90DE-46AC11E415A2}" type="presParOf" srcId="{1A8B0DDF-281A-4DB0-933F-B988A85FD004}" destId="{6894C4C4-D164-4178-B1EF-429BFB128C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050A9-434A-4733-8638-6ADAE7C0C842}">
      <dsp:nvSpPr>
        <dsp:cNvPr id="0" name=""/>
        <dsp:cNvSpPr/>
      </dsp:nvSpPr>
      <dsp:spPr>
        <a:xfrm>
          <a:off x="1200" y="118440"/>
          <a:ext cx="4214008" cy="2675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A7440-5857-4B2A-A520-F74CD2EA7BFF}">
      <dsp:nvSpPr>
        <dsp:cNvPr id="0" name=""/>
        <dsp:cNvSpPr/>
      </dsp:nvSpPr>
      <dsp:spPr>
        <a:xfrm>
          <a:off x="469423" y="563252"/>
          <a:ext cx="4214008" cy="26758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D" sz="1400" b="0" i="0" kern="1200" baseline="0"/>
            <a:t>Berdasarkan permasalahan tersebut, Tuan tanah tentu perlu memiliki 'tool' yang dapat memprediksi serta membantu mereka (dalam hal ini tuan rumah) untuk dapat </a:t>
          </a:r>
          <a:r>
            <a:rPr lang="en-ID" sz="1400" b="1" i="0" kern="1200" baseline="0"/>
            <a:t>menentukan harga jual properti yang tepat untuk tiap properti yang akan mereka jual</a:t>
          </a:r>
          <a:r>
            <a:rPr lang="en-ID" sz="1400" b="0" i="0" kern="1200" baseline="0"/>
            <a:t>. </a:t>
          </a:r>
          <a:endParaRPr lang="en-US" sz="1400" kern="1200"/>
        </a:p>
      </dsp:txBody>
      <dsp:txXfrm>
        <a:off x="547797" y="641626"/>
        <a:ext cx="4057260" cy="2519147"/>
      </dsp:txXfrm>
    </dsp:sp>
    <dsp:sp modelId="{AE0188DE-E567-488A-9EF6-6B9C2A3B1D6C}">
      <dsp:nvSpPr>
        <dsp:cNvPr id="0" name=""/>
        <dsp:cNvSpPr/>
      </dsp:nvSpPr>
      <dsp:spPr>
        <a:xfrm>
          <a:off x="5151655" y="118440"/>
          <a:ext cx="4214008" cy="2675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9FF01-8237-4CD0-B831-BACCE1637CB6}">
      <dsp:nvSpPr>
        <dsp:cNvPr id="0" name=""/>
        <dsp:cNvSpPr/>
      </dsp:nvSpPr>
      <dsp:spPr>
        <a:xfrm>
          <a:off x="5619878" y="563252"/>
          <a:ext cx="4214008" cy="26758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D" sz="1400" b="0" i="0" kern="1200" baseline="0" dirty="0" err="1"/>
            <a:t>Adanya</a:t>
          </a:r>
          <a:r>
            <a:rPr lang="en-ID" sz="1400" b="0" i="0" kern="1200" baseline="0" dirty="0"/>
            <a:t> </a:t>
          </a:r>
          <a:r>
            <a:rPr lang="en-ID" sz="1400" b="0" i="0" kern="1200" baseline="0" dirty="0" err="1"/>
            <a:t>perbedaan</a:t>
          </a:r>
          <a:r>
            <a:rPr lang="en-ID" sz="1400" b="0" i="0" kern="1200" baseline="0" dirty="0"/>
            <a:t> pada </a:t>
          </a:r>
          <a:r>
            <a:rPr lang="en-ID" sz="1400" b="0" i="0" kern="1200" baseline="0" dirty="0" err="1"/>
            <a:t>berbagai</a:t>
          </a:r>
          <a:r>
            <a:rPr lang="en-ID" sz="1400" b="0" i="0" kern="1200" baseline="0" dirty="0"/>
            <a:t> </a:t>
          </a:r>
          <a:r>
            <a:rPr lang="en-ID" sz="1400" b="0" i="0" kern="1200" baseline="0" dirty="0" err="1"/>
            <a:t>fitur</a:t>
          </a:r>
          <a:r>
            <a:rPr lang="en-ID" sz="1400" b="0" i="0" kern="1200" baseline="0" dirty="0"/>
            <a:t> yang </a:t>
          </a:r>
          <a:r>
            <a:rPr lang="en-ID" sz="1400" b="0" i="0" kern="1200" baseline="0" dirty="0" err="1"/>
            <a:t>terdapat</a:t>
          </a:r>
          <a:r>
            <a:rPr lang="en-ID" sz="1400" b="0" i="0" kern="1200" baseline="0" dirty="0"/>
            <a:t> pada </a:t>
          </a:r>
          <a:r>
            <a:rPr lang="en-ID" sz="1400" b="0" i="0" kern="1200" baseline="0" dirty="0" err="1"/>
            <a:t>suatu</a:t>
          </a:r>
          <a:r>
            <a:rPr lang="en-ID" sz="1400" b="0" i="0" kern="1200" baseline="0" dirty="0"/>
            <a:t> </a:t>
          </a:r>
          <a:r>
            <a:rPr lang="en-ID" sz="1400" b="0" i="0" kern="1200" baseline="0" dirty="0" err="1"/>
            <a:t>properti</a:t>
          </a:r>
          <a:r>
            <a:rPr lang="en-ID" sz="1400" b="0" i="0" kern="1200" baseline="0" dirty="0"/>
            <a:t>, </a:t>
          </a:r>
          <a:r>
            <a:rPr lang="en-ID" sz="1400" b="0" i="0" kern="1200" baseline="0" dirty="0" err="1"/>
            <a:t>seperti</a:t>
          </a:r>
          <a:r>
            <a:rPr lang="en-ID" sz="1400" b="0" i="0" kern="1200" baseline="0" dirty="0"/>
            <a:t> </a:t>
          </a:r>
          <a:r>
            <a:rPr lang="en-ID" sz="1400" b="0" i="0" kern="1200" baseline="0" dirty="0" err="1"/>
            <a:t>jumlah</a:t>
          </a:r>
          <a:r>
            <a:rPr lang="en-ID" sz="1400" b="0" i="0" kern="1200" baseline="0" dirty="0"/>
            <a:t> </a:t>
          </a:r>
          <a:r>
            <a:rPr lang="en-ID" sz="1400" b="0" i="0" kern="1200" baseline="0" dirty="0" err="1"/>
            <a:t>ruang</a:t>
          </a:r>
          <a:r>
            <a:rPr lang="en-ID" sz="1400" b="0" i="0" kern="1200" baseline="0" dirty="0"/>
            <a:t>, </a:t>
          </a:r>
          <a:r>
            <a:rPr lang="en-ID" sz="1400" b="0" i="0" kern="1200" baseline="0" dirty="0" err="1"/>
            <a:t>jumlah</a:t>
          </a:r>
          <a:r>
            <a:rPr lang="en-ID" sz="1400" b="0" i="0" kern="1200" baseline="0" dirty="0"/>
            <a:t> </a:t>
          </a:r>
          <a:r>
            <a:rPr lang="en-ID" sz="1400" b="0" i="0" kern="1200" baseline="0" dirty="0" err="1"/>
            <a:t>kamar</a:t>
          </a:r>
          <a:r>
            <a:rPr lang="en-ID" sz="1400" b="0" i="0" kern="1200" baseline="0" dirty="0"/>
            <a:t>, </a:t>
          </a:r>
          <a:r>
            <a:rPr lang="en-ID" sz="1400" b="0" i="0" kern="1200" baseline="0" dirty="0" err="1"/>
            <a:t>lokasi</a:t>
          </a:r>
          <a:r>
            <a:rPr lang="en-ID" sz="1400" b="0" i="0" kern="1200" baseline="0" dirty="0"/>
            <a:t>, </a:t>
          </a:r>
          <a:r>
            <a:rPr lang="en-ID" sz="1400" b="0" i="0" kern="1200" baseline="0" dirty="0" err="1"/>
            <a:t>umur</a:t>
          </a:r>
          <a:r>
            <a:rPr lang="en-ID" sz="1400" b="0" i="0" kern="1200" baseline="0" dirty="0"/>
            <a:t> </a:t>
          </a:r>
          <a:r>
            <a:rPr lang="en-ID" sz="1400" b="0" i="0" kern="1200" baseline="0" dirty="0" err="1"/>
            <a:t>properti</a:t>
          </a:r>
          <a:r>
            <a:rPr lang="en-ID" sz="1400" b="0" i="0" kern="1200" baseline="0" dirty="0"/>
            <a:t> </a:t>
          </a:r>
          <a:r>
            <a:rPr lang="en-ID" sz="1400" b="0" i="0" kern="1200" baseline="0" dirty="0" err="1"/>
            <a:t>dapat</a:t>
          </a:r>
          <a:r>
            <a:rPr lang="en-ID" sz="1400" b="0" i="0" kern="1200" baseline="0" dirty="0"/>
            <a:t> </a:t>
          </a:r>
          <a:r>
            <a:rPr lang="en-ID" sz="1400" b="0" i="0" kern="1200" baseline="0" dirty="0" err="1"/>
            <a:t>menambah</a:t>
          </a:r>
          <a:r>
            <a:rPr lang="en-ID" sz="1400" b="0" i="0" kern="1200" baseline="0" dirty="0"/>
            <a:t> </a:t>
          </a:r>
          <a:r>
            <a:rPr lang="en-ID" sz="1400" b="0" i="0" kern="1200" baseline="0" dirty="0" err="1"/>
            <a:t>keakuratan</a:t>
          </a:r>
          <a:r>
            <a:rPr lang="en-ID" sz="1400" b="0" i="0" kern="1200" baseline="0" dirty="0"/>
            <a:t> </a:t>
          </a:r>
          <a:r>
            <a:rPr lang="en-ID" sz="1400" b="0" i="0" kern="1200" baseline="0" dirty="0" err="1"/>
            <a:t>prediksi</a:t>
          </a:r>
          <a:r>
            <a:rPr lang="en-ID" sz="1400" b="0" i="0" kern="1200" baseline="0" dirty="0"/>
            <a:t> </a:t>
          </a:r>
          <a:r>
            <a:rPr lang="en-ID" sz="1400" b="0" i="0" kern="1200" baseline="0" dirty="0" err="1"/>
            <a:t>valuasi</a:t>
          </a:r>
          <a:r>
            <a:rPr lang="en-ID" sz="1400" b="0" i="0" kern="1200" baseline="0" dirty="0"/>
            <a:t> </a:t>
          </a:r>
          <a:r>
            <a:rPr lang="en-ID" sz="1400" b="0" i="0" kern="1200" baseline="0" dirty="0" err="1"/>
            <a:t>properti</a:t>
          </a:r>
          <a:r>
            <a:rPr lang="en-ID" sz="1400" b="0" i="0" kern="1200" baseline="0" dirty="0"/>
            <a:t>, yang mana </a:t>
          </a:r>
          <a:r>
            <a:rPr lang="en-ID" sz="1400" b="0" i="0" kern="1200" baseline="0" dirty="0" err="1"/>
            <a:t>dapat</a:t>
          </a:r>
          <a:r>
            <a:rPr lang="en-ID" sz="1400" b="0" i="0" kern="1200" baseline="0" dirty="0"/>
            <a:t> </a:t>
          </a:r>
          <a:r>
            <a:rPr lang="en-ID" sz="1400" b="0" i="0" kern="1200" baseline="0" dirty="0" err="1"/>
            <a:t>mendatangkan</a:t>
          </a:r>
          <a:r>
            <a:rPr lang="en-ID" sz="1400" b="0" i="0" kern="1200" baseline="0" dirty="0"/>
            <a:t> profit </a:t>
          </a:r>
          <a:r>
            <a:rPr lang="en-ID" sz="1400" b="0" i="0" kern="1200" baseline="0" dirty="0" err="1"/>
            <a:t>bagi</a:t>
          </a:r>
          <a:r>
            <a:rPr lang="en-ID" sz="1400" b="0" i="0" kern="1200" baseline="0" dirty="0"/>
            <a:t> tuan </a:t>
          </a:r>
          <a:r>
            <a:rPr lang="en-ID" sz="1400" b="0" i="0" kern="1200" baseline="0" dirty="0" err="1"/>
            <a:t>rumah</a:t>
          </a:r>
          <a:r>
            <a:rPr lang="en-ID" sz="1400" b="0" i="0" kern="1200" baseline="0" dirty="0"/>
            <a:t>, dan juga </a:t>
          </a:r>
          <a:r>
            <a:rPr lang="en-ID" sz="1400" b="0" i="0" kern="1200" baseline="0" dirty="0" err="1"/>
            <a:t>tentunya</a:t>
          </a:r>
          <a:r>
            <a:rPr lang="en-ID" sz="1400" b="0" i="0" kern="1200" baseline="0" dirty="0"/>
            <a:t> </a:t>
          </a:r>
          <a:r>
            <a:rPr lang="en-ID" sz="1400" b="0" i="0" kern="1200" baseline="0" dirty="0" err="1"/>
            <a:t>masih</a:t>
          </a:r>
          <a:r>
            <a:rPr lang="en-ID" sz="1400" b="0" i="0" kern="1200" baseline="0" dirty="0"/>
            <a:t> </a:t>
          </a:r>
          <a:r>
            <a:rPr lang="en-ID" sz="1400" b="0" i="0" kern="1200" baseline="0" dirty="0" err="1"/>
            <a:t>terjangkau</a:t>
          </a:r>
          <a:r>
            <a:rPr lang="en-ID" sz="1400" b="0" i="0" kern="1200" baseline="0" dirty="0"/>
            <a:t> </a:t>
          </a:r>
          <a:r>
            <a:rPr lang="en-ID" sz="1400" b="0" i="0" kern="1200" baseline="0" dirty="0" err="1"/>
            <a:t>bagi</a:t>
          </a:r>
          <a:r>
            <a:rPr lang="en-ID" sz="1400" b="0" i="0" kern="1200" baseline="0" dirty="0"/>
            <a:t> </a:t>
          </a:r>
          <a:r>
            <a:rPr lang="en-ID" sz="1400" b="0" i="0" kern="1200" baseline="0" dirty="0" err="1"/>
            <a:t>pembeli</a:t>
          </a:r>
          <a:r>
            <a:rPr lang="en-ID" sz="1400" b="0" i="0" kern="1200" baseline="0" dirty="0"/>
            <a:t>.</a:t>
          </a:r>
          <a:endParaRPr lang="en-US" sz="1400" kern="1200" dirty="0"/>
        </a:p>
      </dsp:txBody>
      <dsp:txXfrm>
        <a:off x="5698252" y="641626"/>
        <a:ext cx="4057260" cy="2519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65563-9199-4E9E-872C-F1B3AE4E8F46}">
      <dsp:nvSpPr>
        <dsp:cNvPr id="0" name=""/>
        <dsp:cNvSpPr/>
      </dsp:nvSpPr>
      <dsp:spPr>
        <a:xfrm>
          <a:off x="0" y="3295957"/>
          <a:ext cx="6790606" cy="1081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D" sz="1100" kern="1200"/>
            <a:t>Benchmark Model </a:t>
          </a:r>
          <a:r>
            <a:rPr lang="en-ID" sz="1100" b="0" kern="1200"/>
            <a:t>menggunakan 5 jenis model Linear Regression, KNN, Decision Tree, Random Forest, XGBoost</a:t>
          </a:r>
          <a:endParaRPr lang="en-US" sz="1100" kern="1200"/>
        </a:p>
      </dsp:txBody>
      <dsp:txXfrm>
        <a:off x="0" y="3295957"/>
        <a:ext cx="6790606" cy="1081806"/>
      </dsp:txXfrm>
    </dsp:sp>
    <dsp:sp modelId="{2A876011-F847-4C86-BB6A-AAE5D823B13E}">
      <dsp:nvSpPr>
        <dsp:cNvPr id="0" name=""/>
        <dsp:cNvSpPr/>
      </dsp:nvSpPr>
      <dsp:spPr>
        <a:xfrm rot="10800000">
          <a:off x="0" y="1648365"/>
          <a:ext cx="6790606" cy="166381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D" sz="1100" kern="1200"/>
            <a:t>Data Splitting, </a:t>
          </a:r>
          <a:r>
            <a:rPr lang="en-ID" sz="1100" b="0" kern="1200"/>
            <a:t>menggunakan proporsi 70% data training, dan 30% untuk data testing</a:t>
          </a:r>
          <a:endParaRPr lang="en-US" sz="1100" kern="1200"/>
        </a:p>
      </dsp:txBody>
      <dsp:txXfrm rot="10800000">
        <a:off x="0" y="1648365"/>
        <a:ext cx="6790606" cy="1081099"/>
      </dsp:txXfrm>
    </dsp:sp>
    <dsp:sp modelId="{DFFA2918-29D3-4638-BE8C-7C760FDB842D}">
      <dsp:nvSpPr>
        <dsp:cNvPr id="0" name=""/>
        <dsp:cNvSpPr/>
      </dsp:nvSpPr>
      <dsp:spPr>
        <a:xfrm rot="10800000">
          <a:off x="0" y="773"/>
          <a:ext cx="6790606" cy="1663818"/>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Encoding, </a:t>
          </a:r>
          <a:r>
            <a:rPr lang="en-ID" sz="1100" b="0" i="0" kern="1200"/>
            <a:t>Agar dapat menggunakan semua fitur yang dipilih, maka fitur-fitur kategorikal harus diubah menjadi fitur numerikal. Kita dapat menggunakan ColumnTransformer untuk dapat mengubah tipe datanya, yang mana nanti dapat diaplikasikan pada pipeline model (One Hot).</a:t>
          </a:r>
          <a:endParaRPr lang="en-US" sz="1100" kern="1200"/>
        </a:p>
      </dsp:txBody>
      <dsp:txXfrm rot="10800000">
        <a:off x="0" y="773"/>
        <a:ext cx="6790606" cy="1081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5ED29-21BA-4F14-913E-258B7DA51BD4}">
      <dsp:nvSpPr>
        <dsp:cNvPr id="0" name=""/>
        <dsp:cNvSpPr/>
      </dsp:nvSpPr>
      <dsp:spPr>
        <a:xfrm>
          <a:off x="0" y="3295957"/>
          <a:ext cx="6790606" cy="1081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Tetapi, tidak menutup kemungkinan juga prediksinya meleset lebih jauh karena bias yang dihasilkan model masih cukup tinggi bila dilihat dari visualisasi antara harga aktual dan prediksi. </a:t>
          </a:r>
          <a:endParaRPr lang="en-US" sz="900" kern="1200"/>
        </a:p>
      </dsp:txBody>
      <dsp:txXfrm>
        <a:off x="0" y="3295957"/>
        <a:ext cx="6790606" cy="1081806"/>
      </dsp:txXfrm>
    </dsp:sp>
    <dsp:sp modelId="{6BF727A4-7CC3-4B6A-A48D-66EF8D290F4E}">
      <dsp:nvSpPr>
        <dsp:cNvPr id="0" name=""/>
        <dsp:cNvSpPr/>
      </dsp:nvSpPr>
      <dsp:spPr>
        <a:xfrm rot="10800000">
          <a:off x="0" y="1648365"/>
          <a:ext cx="6790606" cy="166381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Jika ditinjau dari nilai MAPE yang dihasilkan oleh model setelah dilakukan hyperparameter tuning, yaitu sebesar ~17.46%, kita dapat menyimpulkan bahwa bila nanti model yang kita buat ini digunakan untuk memperkirakan harga listing baru di California pada rentang nilai seperti yang dilatih terhadap model (maksimal harga USD 480,275), maka perkiraan median house value akan meleset kurang lebih sebesar 17.46% dari harga seharusnya.  </a:t>
          </a:r>
          <a:endParaRPr lang="en-US" sz="900" kern="1200"/>
        </a:p>
      </dsp:txBody>
      <dsp:txXfrm rot="10800000">
        <a:off x="0" y="1648365"/>
        <a:ext cx="6790606" cy="1081099"/>
      </dsp:txXfrm>
    </dsp:sp>
    <dsp:sp modelId="{72073675-5D45-4E7C-A4E1-41CEDDBF81E2}">
      <dsp:nvSpPr>
        <dsp:cNvPr id="0" name=""/>
        <dsp:cNvSpPr/>
      </dsp:nvSpPr>
      <dsp:spPr>
        <a:xfrm rot="10800000">
          <a:off x="0" y="773"/>
          <a:ext cx="6790606" cy="1663818"/>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Berdasarkan pemodelan yang sudah dilakukan, fitur `longitude`, `total_bedrooms` dan `ocean_proximity` menjadi fitur yang paling berpengaruh terhadap 'median house value'.Metrik evaluasi yang digunakan pada model adalah nilai RMSE, MAE &amp; MAPE. </a:t>
          </a:r>
          <a:endParaRPr lang="en-US" sz="900" kern="1200"/>
        </a:p>
      </dsp:txBody>
      <dsp:txXfrm rot="10800000">
        <a:off x="0" y="773"/>
        <a:ext cx="6790606" cy="1081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94282-188F-40DC-92C0-9F48B6A087B9}">
      <dsp:nvSpPr>
        <dsp:cNvPr id="0" name=""/>
        <dsp:cNvSpPr/>
      </dsp:nvSpPr>
      <dsp:spPr>
        <a:xfrm>
          <a:off x="0" y="44186"/>
          <a:ext cx="6790606" cy="9713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D" sz="900" b="1" kern="1200" baseline="0"/>
            <a:t>Lakukan A/B testing untuk menguji tingkat efektivitas model terhadap lakunya listing jika dibandingkan dengan host yang menentukan harga sewa listingnya sendiri.Lalu, hal-hal yang dapat dilakukan untuk mengembangkan model agar lebih baik lagi, seperti:</a:t>
          </a:r>
          <a:endParaRPr lang="en-US" sz="900" kern="1200"/>
        </a:p>
      </dsp:txBody>
      <dsp:txXfrm>
        <a:off x="47419" y="91605"/>
        <a:ext cx="6695768" cy="876554"/>
      </dsp:txXfrm>
    </dsp:sp>
    <dsp:sp modelId="{AFAE4F7E-1724-43CF-BEA1-EB28C380FDBD}">
      <dsp:nvSpPr>
        <dsp:cNvPr id="0" name=""/>
        <dsp:cNvSpPr/>
      </dsp:nvSpPr>
      <dsp:spPr>
        <a:xfrm>
          <a:off x="0" y="1015578"/>
          <a:ext cx="6790606" cy="234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602" tIns="11430" rIns="64008" bIns="11430" numCol="1" spcCol="1270" anchor="t" anchorCtr="0">
          <a:noAutofit/>
        </a:bodyPr>
        <a:lstStyle/>
        <a:p>
          <a:pPr marL="57150" lvl="1" indent="-57150" algn="l" defTabSz="311150">
            <a:lnSpc>
              <a:spcPct val="90000"/>
            </a:lnSpc>
            <a:spcBef>
              <a:spcPct val="0"/>
            </a:spcBef>
            <a:spcAft>
              <a:spcPct val="20000"/>
            </a:spcAft>
            <a:buChar char="•"/>
          </a:pPr>
          <a:r>
            <a:rPr lang="en-ID" sz="700" b="1" kern="1200" baseline="0"/>
            <a:t>Mengecek prediksi mana saja yang memiliki nilai error yang tinggi. Kita dapat mengelompokkan error tersebut ke dalam grup overestimation dan underestimation, lalu memilih 5% error paling ekstrim saja untuk tiap grup. Nantinya pengelompokkan akan menjadi 3 grup, yaitu overestimation (5%), underestimation (5%), dan grup mayoritas yang error-nya mendekati nilai mean (90%). Setelahnya kita bisa mengecek hubungan antara error tersebut dengan tiap variabel independen. Pada akhirnya kita dapat mengetahui sebenarnya variabel mana saja dan aspek apa yang menyebabkan model menghasilkan error yang tinggi, sehingga kita bisa melakukan training ulang dengan penerapan feature engineering lainnya.</a:t>
          </a:r>
          <a:endParaRPr lang="en-US" sz="700" kern="1200"/>
        </a:p>
        <a:p>
          <a:pPr marL="57150" lvl="1" indent="-57150" algn="l" defTabSz="311150">
            <a:lnSpc>
              <a:spcPct val="90000"/>
            </a:lnSpc>
            <a:spcBef>
              <a:spcPct val="0"/>
            </a:spcBef>
            <a:spcAft>
              <a:spcPct val="20000"/>
            </a:spcAft>
            <a:buChar char="•"/>
          </a:pPr>
          <a:r>
            <a:rPr lang="en-ID" sz="700" b="1" kern="1200" baseline="0"/>
            <a:t>Jika memungkinkan, penambahan fitur yang lebih korelatif dengan target (`median_house_value`), seperti luas kamar atau jarak ke garis pantai. Selain itu, adanya penambahan data terkini untuk California House Pricing tentu akan dapat mengimprovisasi kapasitas prediksi dari model.</a:t>
          </a:r>
          <a:endParaRPr lang="en-US" sz="700" kern="1200"/>
        </a:p>
        <a:p>
          <a:pPr marL="57150" lvl="1" indent="-57150" algn="l" defTabSz="311150">
            <a:lnSpc>
              <a:spcPct val="90000"/>
            </a:lnSpc>
            <a:spcBef>
              <a:spcPct val="0"/>
            </a:spcBef>
            <a:spcAft>
              <a:spcPct val="20000"/>
            </a:spcAft>
            <a:buChar char="•"/>
          </a:pPr>
          <a:r>
            <a:rPr lang="en-ID" sz="700" b="1" kern="1200" baseline="0"/>
            <a:t>Jika ada penambahan banyak data, dapat dicoba dengan menggunakan model yang lebih kompleks, seperti recursive neural networks (RNN). Namun, kalau jumlah data dan fiturnya masih seperti dataset ini, kemungkinan besar tidak akan mengubah hasilnya secara signifikan.</a:t>
          </a:r>
          <a:endParaRPr lang="en-US" sz="700" kern="1200"/>
        </a:p>
        <a:p>
          <a:pPr marL="57150" lvl="1" indent="-57150" algn="l" defTabSz="311150">
            <a:lnSpc>
              <a:spcPct val="90000"/>
            </a:lnSpc>
            <a:spcBef>
              <a:spcPct val="0"/>
            </a:spcBef>
            <a:spcAft>
              <a:spcPct val="20000"/>
            </a:spcAft>
            <a:buChar char="•"/>
          </a:pPr>
          <a:r>
            <a:rPr lang="en-ID" sz="700" b="1" kern="1200" baseline="0"/>
            <a:t>Model yang sudah dibangun ini bisa dimanfaatkan untuk pengembangan pembuatan model lainnya. Contohnya seperti pembuatan model untuk memprediksi update harga properti . </a:t>
          </a:r>
          <a:endParaRPr lang="en-US" sz="700" kern="1200"/>
        </a:p>
      </dsp:txBody>
      <dsp:txXfrm>
        <a:off x="0" y="1015578"/>
        <a:ext cx="6790606" cy="2347380"/>
      </dsp:txXfrm>
    </dsp:sp>
    <dsp:sp modelId="{6894C4C4-D164-4178-B1EF-429BFB128CB3}">
      <dsp:nvSpPr>
        <dsp:cNvPr id="0" name=""/>
        <dsp:cNvSpPr/>
      </dsp:nvSpPr>
      <dsp:spPr>
        <a:xfrm>
          <a:off x="0" y="3362959"/>
          <a:ext cx="6790606" cy="971392"/>
        </a:xfrm>
        <a:prstGeom prst="roundRect">
          <a:avLst/>
        </a:prstGeom>
        <a:solidFill>
          <a:schemeClr val="accent2">
            <a:hueOff val="-1464432"/>
            <a:satOff val="-418"/>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D" sz="900" b="1" kern="1200" baseline="0"/>
            <a:t>Pembuatan model dengan tujuan seperti ini dapat memanfaatkan data asli rilisan dari California untuk tahun terakhir yakni 2023 yang mungkin memiliki kolom fitur data yang lebih lengkap. Jika memang ada, kita dapat melakukan analysis untuk mendapatkan insight dari penentuan nilai properti tersebut yang lebih aktual. </a:t>
          </a:r>
          <a:endParaRPr lang="en-US" sz="900" kern="1200"/>
        </a:p>
      </dsp:txBody>
      <dsp:txXfrm>
        <a:off x="47419" y="3410378"/>
        <a:ext cx="6695768" cy="8765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2/18/2024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38393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225119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2/18/2024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62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85987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2/18/2024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357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0056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2/18/2024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69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862980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2/18/2024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3401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2/18/2024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9656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2/18/2024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66252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2/18/2024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19934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hp.parks.ca.gov/pages/1069/files/14_hp_ordinances.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s And Science Formulae">
            <a:extLst>
              <a:ext uri="{FF2B5EF4-FFF2-40B4-BE49-F238E27FC236}">
                <a16:creationId xmlns:a16="http://schemas.microsoft.com/office/drawing/2014/main" id="{5BCA43CA-D84A-B7F5-A0EF-1D9207C248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
            <a:ext cx="12191980" cy="6858002"/>
          </a:xfrm>
          <a:prstGeom prst="rect">
            <a:avLst/>
          </a:prstGeom>
        </p:spPr>
      </p:pic>
      <p:sp>
        <p:nvSpPr>
          <p:cNvPr id="11" name="Rectangle 10">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E4A81-BA94-0B5D-BF7F-91B60D3EA28C}"/>
              </a:ext>
            </a:extLst>
          </p:cNvPr>
          <p:cNvSpPr>
            <a:spLocks noGrp="1"/>
          </p:cNvSpPr>
          <p:nvPr>
            <p:ph type="ctrTitle"/>
          </p:nvPr>
        </p:nvSpPr>
        <p:spPr>
          <a:xfrm>
            <a:off x="5329237" y="863600"/>
            <a:ext cx="6007100" cy="3366494"/>
          </a:xfrm>
        </p:spPr>
        <p:txBody>
          <a:bodyPr anchor="b">
            <a:normAutofit fontScale="90000"/>
          </a:bodyPr>
          <a:lstStyle/>
          <a:p>
            <a:r>
              <a:rPr lang="en-US" dirty="0">
                <a:solidFill>
                  <a:schemeClr val="bg1"/>
                </a:solidFill>
              </a:rPr>
              <a:t>California housing Price</a:t>
            </a:r>
            <a:endParaRPr lang="en-ID" dirty="0">
              <a:solidFill>
                <a:schemeClr val="bg1"/>
              </a:solidFill>
            </a:endParaRPr>
          </a:p>
        </p:txBody>
      </p:sp>
      <p:sp>
        <p:nvSpPr>
          <p:cNvPr id="3" name="Subtitle 2">
            <a:extLst>
              <a:ext uri="{FF2B5EF4-FFF2-40B4-BE49-F238E27FC236}">
                <a16:creationId xmlns:a16="http://schemas.microsoft.com/office/drawing/2014/main" id="{3437CCFA-6C2B-DB8C-B2F8-2BF886DAB5B9}"/>
              </a:ext>
            </a:extLst>
          </p:cNvPr>
          <p:cNvSpPr>
            <a:spLocks noGrp="1"/>
          </p:cNvSpPr>
          <p:nvPr>
            <p:ph type="subTitle" idx="1"/>
          </p:nvPr>
        </p:nvSpPr>
        <p:spPr>
          <a:xfrm>
            <a:off x="5250511" y="4290191"/>
            <a:ext cx="6081953" cy="1345689"/>
          </a:xfrm>
        </p:spPr>
        <p:txBody>
          <a:bodyPr anchor="t">
            <a:normAutofit lnSpcReduction="10000"/>
          </a:bodyPr>
          <a:lstStyle/>
          <a:p>
            <a:r>
              <a:rPr lang="en-US" dirty="0">
                <a:solidFill>
                  <a:schemeClr val="bg1"/>
                </a:solidFill>
              </a:rPr>
              <a:t>Capstone Module 3 </a:t>
            </a:r>
          </a:p>
          <a:p>
            <a:r>
              <a:rPr lang="en-ID" dirty="0">
                <a:solidFill>
                  <a:schemeClr val="bg1"/>
                </a:solidFill>
              </a:rPr>
              <a:t>By : Albert Ricia JCDSOL-012</a:t>
            </a:r>
          </a:p>
        </p:txBody>
      </p:sp>
    </p:spTree>
    <p:extLst>
      <p:ext uri="{BB962C8B-B14F-4D97-AF65-F5344CB8AC3E}">
        <p14:creationId xmlns:p14="http://schemas.microsoft.com/office/powerpoint/2010/main" val="257734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35" name="Rectangle 3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E3D06-17AE-4FD7-D53F-CB7402A26F43}"/>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b="0" cap="all">
                <a:solidFill>
                  <a:schemeClr val="bg1"/>
                </a:solidFill>
              </a:rPr>
              <a:t>Correlation Matrix</a:t>
            </a:r>
          </a:p>
        </p:txBody>
      </p:sp>
      <p:sp>
        <p:nvSpPr>
          <p:cNvPr id="41" name="Rectangle 4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74C863-673C-0504-C10D-1AF5E9312596}"/>
              </a:ext>
            </a:extLst>
          </p:cNvPr>
          <p:cNvPicPr>
            <a:picLocks noChangeAspect="1"/>
          </p:cNvPicPr>
          <p:nvPr/>
        </p:nvPicPr>
        <p:blipFill>
          <a:blip r:embed="rId2"/>
          <a:stretch>
            <a:fillRect/>
          </a:stretch>
        </p:blipFill>
        <p:spPr>
          <a:xfrm>
            <a:off x="4680351" y="346385"/>
            <a:ext cx="7479011" cy="6211734"/>
          </a:xfrm>
          <a:prstGeom prst="rect">
            <a:avLst/>
          </a:prstGeom>
        </p:spPr>
      </p:pic>
    </p:spTree>
    <p:extLst>
      <p:ext uri="{BB962C8B-B14F-4D97-AF65-F5344CB8AC3E}">
        <p14:creationId xmlns:p14="http://schemas.microsoft.com/office/powerpoint/2010/main" val="1618380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32A71D16-09D4-22CF-2809-156CFECDC8D2}"/>
              </a:ext>
            </a:extLst>
          </p:cNvPr>
          <p:cNvPicPr>
            <a:picLocks noChangeAspect="1"/>
          </p:cNvPicPr>
          <p:nvPr/>
        </p:nvPicPr>
        <p:blipFill rotWithShape="1">
          <a:blip r:embed="rId2"/>
          <a:srcRect l="3777" r="12197" b="1"/>
          <a:stretch/>
        </p:blipFill>
        <p:spPr>
          <a:xfrm>
            <a:off x="20" y="1074544"/>
            <a:ext cx="7573364" cy="5069861"/>
          </a:xfrm>
          <a:prstGeom prst="rect">
            <a:avLst/>
          </a:prstGeom>
        </p:spPr>
      </p:pic>
      <p:sp>
        <p:nvSpPr>
          <p:cNvPr id="19" name="Rectangle 1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E90D1-9DD5-75C4-C6C6-0A1E59C91629}"/>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lang="en-US" sz="2800" b="0" cap="all" dirty="0">
                <a:solidFill>
                  <a:schemeClr val="bg1"/>
                </a:solidFill>
              </a:rPr>
              <a:t>PREPROCESSING</a:t>
            </a:r>
          </a:p>
        </p:txBody>
      </p:sp>
      <p:sp>
        <p:nvSpPr>
          <p:cNvPr id="23" name="Rectangle 22">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345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12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C22454-B234-9D7B-62F7-790BFAA83437}"/>
              </a:ext>
            </a:extLst>
          </p:cNvPr>
          <p:cNvSpPr>
            <a:spLocks noGrp="1"/>
          </p:cNvSpPr>
          <p:nvPr>
            <p:ph type="title"/>
          </p:nvPr>
        </p:nvSpPr>
        <p:spPr>
          <a:xfrm>
            <a:off x="1434622" y="1113327"/>
            <a:ext cx="4862811" cy="2019488"/>
          </a:xfrm>
        </p:spPr>
        <p:txBody>
          <a:bodyPr vert="horz" lIns="109728" tIns="109728" rIns="109728" bIns="91440" rtlCol="0" anchor="ctr">
            <a:normAutofit/>
          </a:bodyPr>
          <a:lstStyle/>
          <a:p>
            <a:r>
              <a:rPr lang="en-US" dirty="0">
                <a:solidFill>
                  <a:schemeClr val="bg1"/>
                </a:solidFill>
              </a:rPr>
              <a:t>Outliers Detection</a:t>
            </a:r>
          </a:p>
        </p:txBody>
      </p:sp>
      <p:sp>
        <p:nvSpPr>
          <p:cNvPr id="29" name="Rectangle 28">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133C457-45E8-C11A-AA40-A16F6C11E53A}"/>
              </a:ext>
            </a:extLst>
          </p:cNvPr>
          <p:cNvSpPr txBox="1">
            <a:spLocks/>
          </p:cNvSpPr>
          <p:nvPr/>
        </p:nvSpPr>
        <p:spPr>
          <a:xfrm>
            <a:off x="1220368" y="3642985"/>
            <a:ext cx="5425966" cy="2909733"/>
          </a:xfrm>
          <a:prstGeom prst="rect">
            <a:avLst/>
          </a:prstGeom>
        </p:spPr>
        <p:txBody>
          <a:bodyPr vert="horz" lIns="109728" tIns="109728" rIns="109728" bIns="91440" rtlCol="0" anchor="t">
            <a:noAutofit/>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pPr marL="171450" indent="-171450" algn="just">
              <a:lnSpc>
                <a:spcPct val="130000"/>
              </a:lnSpc>
              <a:spcBef>
                <a:spcPts val="930"/>
              </a:spcBef>
              <a:buFont typeface="Arial" panose="020B0604020202020204" pitchFamily="34" charset="0"/>
              <a:buChar char="•"/>
            </a:pPr>
            <a:r>
              <a:rPr lang="en-US" sz="1200" b="0" i="0" dirty="0" err="1">
                <a:effectLst/>
                <a:latin typeface="+mn-lt"/>
                <a:ea typeface="+mn-ea"/>
                <a:cs typeface="+mn-cs"/>
              </a:rPr>
              <a:t>Terlihat</a:t>
            </a:r>
            <a:r>
              <a:rPr lang="en-US" sz="1200" b="0" i="0" dirty="0">
                <a:effectLst/>
                <a:latin typeface="+mn-lt"/>
                <a:ea typeface="+mn-ea"/>
                <a:cs typeface="+mn-cs"/>
              </a:rPr>
              <a:t> </a:t>
            </a:r>
            <a:r>
              <a:rPr lang="en-US" sz="1200" b="0" i="0" dirty="0" err="1">
                <a:effectLst/>
                <a:latin typeface="+mn-lt"/>
                <a:ea typeface="+mn-ea"/>
                <a:cs typeface="+mn-cs"/>
              </a:rPr>
              <a:t>banyak</a:t>
            </a:r>
            <a:r>
              <a:rPr lang="en-US" sz="1200" b="0" i="0" dirty="0">
                <a:effectLst/>
                <a:latin typeface="+mn-lt"/>
                <a:ea typeface="+mn-ea"/>
                <a:cs typeface="+mn-cs"/>
              </a:rPr>
              <a:t> </a:t>
            </a:r>
            <a:r>
              <a:rPr lang="en-US" sz="1200" b="0" i="0" dirty="0" err="1">
                <a:effectLst/>
                <a:latin typeface="+mn-lt"/>
                <a:ea typeface="+mn-ea"/>
                <a:cs typeface="+mn-cs"/>
              </a:rPr>
              <a:t>sekali</a:t>
            </a:r>
            <a:r>
              <a:rPr lang="en-US" sz="1200" b="0" i="0" dirty="0">
                <a:effectLst/>
                <a:latin typeface="+mn-lt"/>
                <a:ea typeface="+mn-ea"/>
                <a:cs typeface="+mn-cs"/>
              </a:rPr>
              <a:t> outliers pada </a:t>
            </a:r>
            <a:r>
              <a:rPr lang="en-US" sz="1200" b="0" i="0" dirty="0" err="1">
                <a:effectLst/>
                <a:latin typeface="+mn-lt"/>
                <a:ea typeface="+mn-ea"/>
                <a:cs typeface="+mn-cs"/>
              </a:rPr>
              <a:t>beberapa</a:t>
            </a:r>
            <a:r>
              <a:rPr lang="en-US" sz="1200" b="0" i="0" dirty="0">
                <a:effectLst/>
                <a:latin typeface="+mn-lt"/>
                <a:ea typeface="+mn-ea"/>
                <a:cs typeface="+mn-cs"/>
              </a:rPr>
              <a:t> </a:t>
            </a:r>
            <a:r>
              <a:rPr lang="en-US" sz="1200" b="0" i="0" dirty="0" err="1">
                <a:effectLst/>
                <a:latin typeface="+mn-lt"/>
                <a:ea typeface="+mn-ea"/>
                <a:cs typeface="+mn-cs"/>
              </a:rPr>
              <a:t>fitur</a:t>
            </a:r>
            <a:r>
              <a:rPr lang="en-US" sz="1200" b="0" i="0" dirty="0">
                <a:effectLst/>
                <a:latin typeface="+mn-lt"/>
                <a:ea typeface="+mn-ea"/>
                <a:cs typeface="+mn-cs"/>
              </a:rPr>
              <a:t>. </a:t>
            </a:r>
            <a:r>
              <a:rPr lang="en-US" sz="1200" b="0" i="0" dirty="0" err="1">
                <a:effectLst/>
                <a:latin typeface="+mn-lt"/>
                <a:ea typeface="+mn-ea"/>
                <a:cs typeface="+mn-cs"/>
              </a:rPr>
              <a:t>Dalam</a:t>
            </a:r>
            <a:r>
              <a:rPr lang="en-US" sz="1200" b="0" i="0" dirty="0">
                <a:effectLst/>
                <a:latin typeface="+mn-lt"/>
                <a:ea typeface="+mn-ea"/>
                <a:cs typeface="+mn-cs"/>
              </a:rPr>
              <a:t> project </a:t>
            </a:r>
            <a:r>
              <a:rPr lang="en-US" sz="1200" b="0" i="0" dirty="0" err="1">
                <a:effectLst/>
                <a:latin typeface="+mn-lt"/>
                <a:ea typeface="+mn-ea"/>
                <a:cs typeface="+mn-cs"/>
              </a:rPr>
              <a:t>ini</a:t>
            </a:r>
            <a:r>
              <a:rPr lang="en-US" sz="1200" b="0" i="0" dirty="0">
                <a:effectLst/>
                <a:latin typeface="+mn-lt"/>
                <a:ea typeface="+mn-ea"/>
                <a:cs typeface="+mn-cs"/>
              </a:rPr>
              <a:t>, </a:t>
            </a:r>
            <a:r>
              <a:rPr lang="en-US" sz="1200" b="0" i="0" dirty="0" err="1">
                <a:effectLst/>
                <a:latin typeface="+mn-lt"/>
                <a:ea typeface="+mn-ea"/>
                <a:cs typeface="+mn-cs"/>
              </a:rPr>
              <a:t>untuk</a:t>
            </a:r>
            <a:r>
              <a:rPr lang="en-US" sz="1200" b="0" i="0" dirty="0">
                <a:effectLst/>
                <a:latin typeface="+mn-lt"/>
                <a:ea typeface="+mn-ea"/>
                <a:cs typeface="+mn-cs"/>
              </a:rPr>
              <a:t> </a:t>
            </a:r>
            <a:r>
              <a:rPr lang="en-US" sz="1200" b="0" i="0" dirty="0" err="1">
                <a:effectLst/>
                <a:latin typeface="+mn-lt"/>
                <a:ea typeface="+mn-ea"/>
                <a:cs typeface="+mn-cs"/>
              </a:rPr>
              <a:t>membuat</a:t>
            </a:r>
            <a:r>
              <a:rPr lang="en-US" sz="1200" b="0" i="0" dirty="0">
                <a:effectLst/>
                <a:latin typeface="+mn-lt"/>
                <a:ea typeface="+mn-ea"/>
                <a:cs typeface="+mn-cs"/>
              </a:rPr>
              <a:t> dataset yang </a:t>
            </a:r>
            <a:r>
              <a:rPr lang="en-US" sz="1200" b="0" i="0" dirty="0" err="1">
                <a:effectLst/>
                <a:latin typeface="+mn-lt"/>
                <a:ea typeface="+mn-ea"/>
                <a:cs typeface="+mn-cs"/>
              </a:rPr>
              <a:t>lebih</a:t>
            </a:r>
            <a:r>
              <a:rPr lang="en-US" sz="1200" b="0" i="0" dirty="0">
                <a:effectLst/>
                <a:latin typeface="+mn-lt"/>
                <a:ea typeface="+mn-ea"/>
                <a:cs typeface="+mn-cs"/>
              </a:rPr>
              <a:t> </a:t>
            </a:r>
            <a:r>
              <a:rPr lang="en-US" sz="1200" b="0" i="0" dirty="0" err="1">
                <a:effectLst/>
                <a:latin typeface="+mn-lt"/>
                <a:ea typeface="+mn-ea"/>
                <a:cs typeface="+mn-cs"/>
              </a:rPr>
              <a:t>bersih</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outliers, </a:t>
            </a:r>
            <a:r>
              <a:rPr lang="en-US" sz="1200" b="0" i="0" dirty="0" err="1">
                <a:effectLst/>
                <a:latin typeface="+mn-lt"/>
                <a:ea typeface="+mn-ea"/>
                <a:cs typeface="+mn-cs"/>
              </a:rPr>
              <a:t>saya</a:t>
            </a:r>
            <a:r>
              <a:rPr lang="en-US" sz="1200" b="0" i="0" dirty="0">
                <a:effectLst/>
                <a:latin typeface="+mn-lt"/>
                <a:ea typeface="+mn-ea"/>
                <a:cs typeface="+mn-cs"/>
              </a:rPr>
              <a:t> </a:t>
            </a:r>
            <a:r>
              <a:rPr lang="en-US" sz="1200" b="0" i="0" dirty="0" err="1">
                <a:effectLst/>
                <a:latin typeface="+mn-lt"/>
                <a:ea typeface="+mn-ea"/>
                <a:cs typeface="+mn-cs"/>
              </a:rPr>
              <a:t>akan</a:t>
            </a:r>
            <a:r>
              <a:rPr lang="en-US" sz="1200" b="0" i="0" dirty="0">
                <a:effectLst/>
                <a:latin typeface="+mn-lt"/>
                <a:ea typeface="+mn-ea"/>
                <a:cs typeface="+mn-cs"/>
              </a:rPr>
              <a:t> </a:t>
            </a:r>
            <a:r>
              <a:rPr lang="en-US" sz="1200" b="0" i="0" dirty="0" err="1">
                <a:effectLst/>
                <a:latin typeface="+mn-lt"/>
                <a:ea typeface="+mn-ea"/>
                <a:cs typeface="+mn-cs"/>
              </a:rPr>
              <a:t>melakukan</a:t>
            </a:r>
            <a:r>
              <a:rPr lang="en-US" sz="1200" b="0" i="0" dirty="0">
                <a:effectLst/>
                <a:latin typeface="+mn-lt"/>
                <a:ea typeface="+mn-ea"/>
                <a:cs typeface="+mn-cs"/>
              </a:rPr>
              <a:t> </a:t>
            </a:r>
            <a:r>
              <a:rPr lang="en-US" sz="1200" b="0" i="0" dirty="0" err="1">
                <a:effectLst/>
                <a:latin typeface="+mn-lt"/>
                <a:ea typeface="+mn-ea"/>
                <a:cs typeface="+mn-cs"/>
              </a:rPr>
              <a:t>beberapa</a:t>
            </a:r>
            <a:r>
              <a:rPr lang="en-US" sz="1200" b="0" i="0" dirty="0">
                <a:effectLst/>
                <a:latin typeface="+mn-lt"/>
                <a:ea typeface="+mn-ea"/>
                <a:cs typeface="+mn-cs"/>
              </a:rPr>
              <a:t> </a:t>
            </a:r>
            <a:r>
              <a:rPr lang="en-US" sz="1200" b="0" i="0" dirty="0" err="1">
                <a:effectLst/>
                <a:latin typeface="+mn-lt"/>
                <a:ea typeface="+mn-ea"/>
                <a:cs typeface="+mn-cs"/>
              </a:rPr>
              <a:t>rekayasa</a:t>
            </a:r>
            <a:r>
              <a:rPr lang="en-US" sz="1200" b="0" i="0" dirty="0">
                <a:effectLst/>
                <a:latin typeface="+mn-lt"/>
                <a:ea typeface="+mn-ea"/>
                <a:cs typeface="+mn-cs"/>
              </a:rPr>
              <a:t> data pada </a:t>
            </a:r>
            <a:r>
              <a:rPr lang="en-US" sz="1200" b="0" i="0" dirty="0" err="1">
                <a:effectLst/>
                <a:latin typeface="+mn-lt"/>
                <a:ea typeface="+mn-ea"/>
                <a:cs typeface="+mn-cs"/>
              </a:rPr>
              <a:t>fitur-fitur</a:t>
            </a:r>
            <a:r>
              <a:rPr lang="en-US" sz="1200" b="0" i="0" dirty="0">
                <a:effectLst/>
                <a:latin typeface="+mn-lt"/>
                <a:ea typeface="+mn-ea"/>
                <a:cs typeface="+mn-cs"/>
              </a:rPr>
              <a:t> </a:t>
            </a:r>
            <a:r>
              <a:rPr lang="en-US" sz="1200" b="0" i="0" dirty="0" err="1">
                <a:effectLst/>
                <a:latin typeface="+mn-lt"/>
                <a:ea typeface="+mn-ea"/>
                <a:cs typeface="+mn-cs"/>
              </a:rPr>
              <a:t>dengan</a:t>
            </a:r>
            <a:r>
              <a:rPr lang="en-US" sz="1200" b="0" i="0" dirty="0">
                <a:effectLst/>
                <a:latin typeface="+mn-lt"/>
                <a:ea typeface="+mn-ea"/>
                <a:cs typeface="+mn-cs"/>
              </a:rPr>
              <a:t> </a:t>
            </a:r>
            <a:r>
              <a:rPr lang="en-US" sz="1200" b="0" i="0" dirty="0" err="1">
                <a:effectLst/>
                <a:latin typeface="+mn-lt"/>
                <a:ea typeface="+mn-ea"/>
                <a:cs typeface="+mn-cs"/>
              </a:rPr>
              <a:t>mempertimbangkan</a:t>
            </a:r>
            <a:r>
              <a:rPr lang="en-US" sz="1200" b="0" i="0" dirty="0">
                <a:effectLst/>
                <a:latin typeface="+mn-lt"/>
                <a:ea typeface="+mn-ea"/>
                <a:cs typeface="+mn-cs"/>
              </a:rPr>
              <a:t> </a:t>
            </a:r>
            <a:r>
              <a:rPr lang="en-US" sz="1200" b="0" i="0" dirty="0" err="1">
                <a:effectLst/>
                <a:latin typeface="+mn-lt"/>
                <a:ea typeface="+mn-ea"/>
                <a:cs typeface="+mn-cs"/>
              </a:rPr>
              <a:t>kombinasi</a:t>
            </a:r>
            <a:r>
              <a:rPr lang="en-US" sz="1200" b="0" i="0" dirty="0">
                <a:effectLst/>
                <a:latin typeface="+mn-lt"/>
                <a:ea typeface="+mn-ea"/>
                <a:cs typeface="+mn-cs"/>
              </a:rPr>
              <a:t> </a:t>
            </a:r>
            <a:r>
              <a:rPr lang="en-US" sz="1200" b="0" i="0" dirty="0" err="1">
                <a:effectLst/>
                <a:latin typeface="+mn-lt"/>
                <a:ea typeface="+mn-ea"/>
                <a:cs typeface="+mn-cs"/>
              </a:rPr>
              <a:t>antara</a:t>
            </a:r>
            <a:r>
              <a:rPr lang="en-US" sz="1200" b="0" i="0" dirty="0">
                <a:effectLst/>
                <a:latin typeface="+mn-lt"/>
                <a:ea typeface="+mn-ea"/>
                <a:cs typeface="+mn-cs"/>
              </a:rPr>
              <a:t> </a:t>
            </a:r>
            <a:r>
              <a:rPr lang="en-US" sz="1200" b="0" i="0" dirty="0" err="1">
                <a:effectLst/>
                <a:latin typeface="+mn-lt"/>
                <a:ea typeface="+mn-ea"/>
                <a:cs typeface="+mn-cs"/>
              </a:rPr>
              <a:t>hasil</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a:t>
            </a:r>
            <a:r>
              <a:rPr lang="en-US" sz="1200" b="0" i="0" dirty="0" err="1">
                <a:effectLst/>
                <a:latin typeface="+mn-lt"/>
                <a:ea typeface="+mn-ea"/>
                <a:cs typeface="+mn-cs"/>
              </a:rPr>
              <a:t>metode</a:t>
            </a:r>
            <a:r>
              <a:rPr lang="en-US" sz="1200" b="0" i="0" dirty="0">
                <a:effectLst/>
                <a:latin typeface="+mn-lt"/>
                <a:ea typeface="+mn-ea"/>
                <a:cs typeface="+mn-cs"/>
              </a:rPr>
              <a:t> IQR dan juga domain knowledge.</a:t>
            </a:r>
          </a:p>
          <a:p>
            <a:pPr marL="171450" indent="-171450" algn="just">
              <a:lnSpc>
                <a:spcPct val="130000"/>
              </a:lnSpc>
              <a:spcBef>
                <a:spcPts val="930"/>
              </a:spcBef>
              <a:buFont typeface="Arial" panose="020B0604020202020204" pitchFamily="34" charset="0"/>
              <a:buChar char="•"/>
            </a:pPr>
            <a:r>
              <a:rPr lang="en-US" sz="1200" b="0" i="0" dirty="0">
                <a:effectLst/>
                <a:latin typeface="+mn-lt"/>
                <a:ea typeface="+mn-ea"/>
                <a:cs typeface="+mn-cs"/>
              </a:rPr>
              <a:t>Model yang </a:t>
            </a:r>
            <a:r>
              <a:rPr lang="en-US" sz="1200" b="0" i="0" dirty="0" err="1">
                <a:effectLst/>
                <a:latin typeface="+mn-lt"/>
                <a:ea typeface="+mn-ea"/>
                <a:cs typeface="+mn-cs"/>
              </a:rPr>
              <a:t>dihasilkan</a:t>
            </a:r>
            <a:r>
              <a:rPr lang="en-US" sz="1200" b="0" i="0" dirty="0">
                <a:effectLst/>
                <a:latin typeface="+mn-lt"/>
                <a:ea typeface="+mn-ea"/>
                <a:cs typeface="+mn-cs"/>
              </a:rPr>
              <a:t> </a:t>
            </a:r>
            <a:r>
              <a:rPr lang="en-US" sz="1200" b="0" i="0" dirty="0" err="1">
                <a:effectLst/>
                <a:latin typeface="+mn-lt"/>
                <a:ea typeface="+mn-ea"/>
                <a:cs typeface="+mn-cs"/>
              </a:rPr>
              <a:t>hanya</a:t>
            </a:r>
            <a:r>
              <a:rPr lang="en-US" sz="1200" b="0" i="0" dirty="0">
                <a:effectLst/>
                <a:latin typeface="+mn-lt"/>
                <a:ea typeface="+mn-ea"/>
                <a:cs typeface="+mn-cs"/>
              </a:rPr>
              <a:t> </a:t>
            </a:r>
            <a:r>
              <a:rPr lang="en-US" sz="1200" b="0" i="0" dirty="0" err="1">
                <a:effectLst/>
                <a:latin typeface="+mn-lt"/>
                <a:ea typeface="+mn-ea"/>
                <a:cs typeface="+mn-cs"/>
              </a:rPr>
              <a:t>terbatas</a:t>
            </a:r>
            <a:r>
              <a:rPr lang="en-US" sz="1200" b="0" i="0" dirty="0">
                <a:effectLst/>
                <a:latin typeface="+mn-lt"/>
                <a:ea typeface="+mn-ea"/>
                <a:cs typeface="+mn-cs"/>
              </a:rPr>
              <a:t> </a:t>
            </a:r>
            <a:r>
              <a:rPr lang="en-US" sz="1200" b="0" i="0" dirty="0" err="1">
                <a:effectLst/>
                <a:latin typeface="+mn-lt"/>
                <a:ea typeface="+mn-ea"/>
                <a:cs typeface="+mn-cs"/>
              </a:rPr>
              <a:t>dapat</a:t>
            </a:r>
            <a:r>
              <a:rPr lang="en-US" sz="1200" b="0" i="0" dirty="0">
                <a:effectLst/>
                <a:latin typeface="+mn-lt"/>
                <a:ea typeface="+mn-ea"/>
                <a:cs typeface="+mn-cs"/>
              </a:rPr>
              <a:t> </a:t>
            </a:r>
            <a:r>
              <a:rPr lang="en-US" sz="1200" b="0" i="0" dirty="0" err="1">
                <a:effectLst/>
                <a:latin typeface="+mn-lt"/>
                <a:ea typeface="+mn-ea"/>
                <a:cs typeface="+mn-cs"/>
              </a:rPr>
              <a:t>memprediksi</a:t>
            </a:r>
            <a:r>
              <a:rPr lang="en-US" sz="1200" b="0" i="0" dirty="0">
                <a:effectLst/>
                <a:latin typeface="+mn-lt"/>
                <a:ea typeface="+mn-ea"/>
                <a:cs typeface="+mn-cs"/>
              </a:rPr>
              <a:t> listing </a:t>
            </a:r>
            <a:r>
              <a:rPr lang="en-US" sz="1200" b="0" i="0" dirty="0" err="1">
                <a:effectLst/>
                <a:latin typeface="+mn-lt"/>
                <a:ea typeface="+mn-ea"/>
                <a:cs typeface="+mn-cs"/>
              </a:rPr>
              <a:t>baru</a:t>
            </a:r>
            <a:r>
              <a:rPr lang="en-US" sz="1200" b="0" i="0" dirty="0">
                <a:effectLst/>
                <a:latin typeface="+mn-lt"/>
                <a:ea typeface="+mn-ea"/>
                <a:cs typeface="+mn-cs"/>
              </a:rPr>
              <a:t> yang </a:t>
            </a:r>
            <a:r>
              <a:rPr lang="en-US" sz="1200" b="0" i="0" dirty="0" err="1">
                <a:effectLst/>
                <a:latin typeface="+mn-lt"/>
                <a:ea typeface="+mn-ea"/>
                <a:cs typeface="+mn-cs"/>
              </a:rPr>
              <a:t>nilai-nilainya</a:t>
            </a:r>
            <a:r>
              <a:rPr lang="en-US" sz="1200" b="0" i="0" dirty="0">
                <a:effectLst/>
                <a:latin typeface="+mn-lt"/>
                <a:ea typeface="+mn-ea"/>
                <a:cs typeface="+mn-cs"/>
              </a:rPr>
              <a:t> pada </a:t>
            </a:r>
            <a:r>
              <a:rPr lang="en-US" sz="1200" b="0" i="0" dirty="0" err="1">
                <a:effectLst/>
                <a:latin typeface="+mn-lt"/>
                <a:ea typeface="+mn-ea"/>
                <a:cs typeface="+mn-cs"/>
              </a:rPr>
              <a:t>rentang</a:t>
            </a:r>
            <a:r>
              <a:rPr lang="en-US" sz="1200" b="0" i="0" dirty="0">
                <a:effectLst/>
                <a:latin typeface="+mn-lt"/>
                <a:ea typeface="+mn-ea"/>
                <a:cs typeface="+mn-cs"/>
              </a:rPr>
              <a:t> data </a:t>
            </a:r>
            <a:r>
              <a:rPr lang="en-US" sz="1200" b="0" i="0" dirty="0" err="1">
                <a:effectLst/>
                <a:latin typeface="+mn-lt"/>
                <a:ea typeface="+mn-ea"/>
                <a:cs typeface="+mn-cs"/>
              </a:rPr>
              <a:t>berdasarkan</a:t>
            </a:r>
            <a:r>
              <a:rPr lang="en-US" sz="1200" b="0" i="0" dirty="0">
                <a:effectLst/>
                <a:latin typeface="+mn-lt"/>
                <a:ea typeface="+mn-ea"/>
                <a:cs typeface="+mn-cs"/>
              </a:rPr>
              <a:t> 'clean dataset' </a:t>
            </a:r>
            <a:r>
              <a:rPr lang="en-US" sz="1200" b="0" i="0" dirty="0" err="1">
                <a:effectLst/>
                <a:latin typeface="+mn-lt"/>
                <a:ea typeface="+mn-ea"/>
                <a:cs typeface="+mn-cs"/>
              </a:rPr>
              <a:t>ini</a:t>
            </a:r>
            <a:r>
              <a:rPr lang="en-US" sz="1200" b="0" i="0" dirty="0">
                <a:effectLst/>
                <a:latin typeface="+mn-lt"/>
                <a:ea typeface="+mn-ea"/>
                <a:cs typeface="+mn-cs"/>
              </a:rPr>
              <a:t> </a:t>
            </a:r>
            <a:r>
              <a:rPr lang="en-US" sz="1200" b="0" i="0" dirty="0" err="1">
                <a:effectLst/>
                <a:latin typeface="+mn-lt"/>
                <a:ea typeface="+mn-ea"/>
                <a:cs typeface="+mn-cs"/>
              </a:rPr>
              <a:t>saja</a:t>
            </a:r>
            <a:r>
              <a:rPr lang="en-US" sz="1200" b="0" i="0" dirty="0">
                <a:effectLst/>
                <a:latin typeface="+mn-lt"/>
                <a:ea typeface="+mn-ea"/>
                <a:cs typeface="+mn-cs"/>
              </a:rPr>
              <a:t>. Di </a:t>
            </a:r>
            <a:r>
              <a:rPr lang="en-US" sz="1200" b="0" i="0" dirty="0" err="1">
                <a:effectLst/>
                <a:latin typeface="+mn-lt"/>
                <a:ea typeface="+mn-ea"/>
                <a:cs typeface="+mn-cs"/>
              </a:rPr>
              <a:t>luar</a:t>
            </a:r>
            <a:r>
              <a:rPr lang="en-US" sz="1200" b="0" i="0" dirty="0">
                <a:effectLst/>
                <a:latin typeface="+mn-lt"/>
                <a:ea typeface="+mn-ea"/>
                <a:cs typeface="+mn-cs"/>
              </a:rPr>
              <a:t> </a:t>
            </a:r>
            <a:r>
              <a:rPr lang="en-US" sz="1200" b="0" i="0" dirty="0" err="1">
                <a:effectLst/>
                <a:latin typeface="+mn-lt"/>
                <a:ea typeface="+mn-ea"/>
                <a:cs typeface="+mn-cs"/>
              </a:rPr>
              <a:t>rentang</a:t>
            </a:r>
            <a:r>
              <a:rPr lang="en-US" sz="1200" b="0" i="0" dirty="0">
                <a:effectLst/>
                <a:latin typeface="+mn-lt"/>
                <a:ea typeface="+mn-ea"/>
                <a:cs typeface="+mn-cs"/>
              </a:rPr>
              <a:t> data, </a:t>
            </a:r>
            <a:r>
              <a:rPr lang="en-US" sz="1200" b="0" i="0" dirty="0" err="1">
                <a:effectLst/>
                <a:latin typeface="+mn-lt"/>
                <a:ea typeface="+mn-ea"/>
                <a:cs typeface="+mn-cs"/>
              </a:rPr>
              <a:t>hasil</a:t>
            </a:r>
            <a:r>
              <a:rPr lang="en-US" sz="1200" b="0" i="0" dirty="0">
                <a:effectLst/>
                <a:latin typeface="+mn-lt"/>
                <a:ea typeface="+mn-ea"/>
                <a:cs typeface="+mn-cs"/>
              </a:rPr>
              <a:t> </a:t>
            </a:r>
            <a:r>
              <a:rPr lang="en-US" sz="1200" b="0" i="0" dirty="0" err="1">
                <a:effectLst/>
                <a:latin typeface="+mn-lt"/>
                <a:ea typeface="+mn-ea"/>
                <a:cs typeface="+mn-cs"/>
              </a:rPr>
              <a:t>prediksi</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model </a:t>
            </a:r>
            <a:r>
              <a:rPr lang="en-US" sz="1200" b="0" i="0" dirty="0" err="1">
                <a:effectLst/>
                <a:latin typeface="+mn-lt"/>
                <a:ea typeface="+mn-ea"/>
                <a:cs typeface="+mn-cs"/>
              </a:rPr>
              <a:t>akan</a:t>
            </a:r>
            <a:r>
              <a:rPr lang="en-US" sz="1200" b="0" i="0" dirty="0">
                <a:effectLst/>
                <a:latin typeface="+mn-lt"/>
                <a:ea typeface="+mn-ea"/>
                <a:cs typeface="+mn-cs"/>
              </a:rPr>
              <a:t> </a:t>
            </a:r>
            <a:r>
              <a:rPr lang="en-US" sz="1200" b="0" i="0" dirty="0" err="1">
                <a:effectLst/>
                <a:latin typeface="+mn-lt"/>
                <a:ea typeface="+mn-ea"/>
                <a:cs typeface="+mn-cs"/>
              </a:rPr>
              <a:t>menjadi</a:t>
            </a:r>
            <a:r>
              <a:rPr lang="en-US" sz="1200" b="0" i="0" dirty="0">
                <a:effectLst/>
                <a:latin typeface="+mn-lt"/>
                <a:ea typeface="+mn-ea"/>
                <a:cs typeface="+mn-cs"/>
              </a:rPr>
              <a:t> bias.</a:t>
            </a:r>
            <a:endParaRPr lang="en-US" sz="1200" dirty="0">
              <a:latin typeface="+mn-lt"/>
              <a:ea typeface="+mn-ea"/>
              <a:cs typeface="+mn-cs"/>
            </a:endParaRPr>
          </a:p>
        </p:txBody>
      </p:sp>
      <p:sp>
        <p:nvSpPr>
          <p:cNvPr id="34" name="Rectangle 33">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618881C-37D7-D70F-5400-77F5E643DCDD}"/>
              </a:ext>
            </a:extLst>
          </p:cNvPr>
          <p:cNvPicPr>
            <a:picLocks noGrp="1" noChangeAspect="1"/>
          </p:cNvPicPr>
          <p:nvPr>
            <p:ph idx="1"/>
          </p:nvPr>
        </p:nvPicPr>
        <p:blipFill>
          <a:blip r:embed="rId2"/>
          <a:stretch>
            <a:fillRect/>
          </a:stretch>
        </p:blipFill>
        <p:spPr>
          <a:xfrm>
            <a:off x="7009530" y="1113327"/>
            <a:ext cx="5122178" cy="4648376"/>
          </a:xfrm>
          <a:prstGeom prst="rect">
            <a:avLst/>
          </a:prstGeom>
        </p:spPr>
      </p:pic>
    </p:spTree>
    <p:extLst>
      <p:ext uri="{BB962C8B-B14F-4D97-AF65-F5344CB8AC3E}">
        <p14:creationId xmlns:p14="http://schemas.microsoft.com/office/powerpoint/2010/main" val="44220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BA4F5-70ED-9F69-5052-66AC648F1DD9}"/>
              </a:ext>
            </a:extLst>
          </p:cNvPr>
          <p:cNvSpPr>
            <a:spLocks noGrp="1"/>
          </p:cNvSpPr>
          <p:nvPr>
            <p:ph type="title"/>
          </p:nvPr>
        </p:nvSpPr>
        <p:spPr>
          <a:xfrm>
            <a:off x="516490" y="841667"/>
            <a:ext cx="3611029" cy="1478527"/>
          </a:xfrm>
        </p:spPr>
        <p:txBody>
          <a:bodyPr vert="horz" lIns="109728" tIns="109728" rIns="109728" bIns="91440" rtlCol="0" anchor="ctr">
            <a:normAutofit/>
          </a:bodyPr>
          <a:lstStyle/>
          <a:p>
            <a:pPr>
              <a:lnSpc>
                <a:spcPct val="140000"/>
              </a:lnSpc>
            </a:pPr>
            <a:r>
              <a:rPr lang="en-US" sz="2800" dirty="0"/>
              <a:t>Feature Median House Value</a:t>
            </a:r>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720C39-393F-EE50-74FA-57C5F04F3577}"/>
              </a:ext>
            </a:extLst>
          </p:cNvPr>
          <p:cNvSpPr txBox="1"/>
          <p:nvPr/>
        </p:nvSpPr>
        <p:spPr>
          <a:xfrm>
            <a:off x="121920" y="2320194"/>
            <a:ext cx="4409440" cy="3674206"/>
          </a:xfrm>
          <a:prstGeom prst="rect">
            <a:avLst/>
          </a:prstGeom>
        </p:spPr>
        <p:txBody>
          <a:bodyPr vert="horz" lIns="109728" tIns="109728" rIns="109728" bIns="91440" rtlCol="0" anchor="t">
            <a:noAutofit/>
          </a:bodyPr>
          <a:lstStyle/>
          <a:p>
            <a:pPr indent="-171450" algn="just">
              <a:lnSpc>
                <a:spcPct val="130000"/>
              </a:lnSpc>
              <a:spcBef>
                <a:spcPts val="930"/>
              </a:spcBef>
              <a:buFont typeface="Corbel" panose="020B0503020204020204" pitchFamily="34" charset="0"/>
              <a:buChar char="•"/>
            </a:pPr>
            <a:r>
              <a:rPr lang="en-US" sz="1100" spc="150" dirty="0" err="1">
                <a:solidFill>
                  <a:schemeClr val="tx1">
                    <a:lumMod val="75000"/>
                    <a:lumOff val="25000"/>
                  </a:schemeClr>
                </a:solidFill>
              </a:rPr>
              <a:t>Terlihat</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75% data pada </a:t>
            </a:r>
            <a:r>
              <a:rPr lang="en-US" sz="1100" spc="150" dirty="0" err="1">
                <a:solidFill>
                  <a:schemeClr val="tx1">
                    <a:lumMod val="75000"/>
                    <a:lumOff val="25000"/>
                  </a:schemeClr>
                </a:solidFill>
              </a:rPr>
              <a:t>kolom</a:t>
            </a:r>
            <a:r>
              <a:rPr lang="en-US" sz="1100" spc="150" dirty="0">
                <a:solidFill>
                  <a:schemeClr val="tx1">
                    <a:lumMod val="75000"/>
                    <a:lumOff val="25000"/>
                  </a:schemeClr>
                </a:solidFill>
              </a:rPr>
              <a:t> median house value </a:t>
            </a:r>
            <a:r>
              <a:rPr lang="en-US" sz="1100" spc="150" dirty="0" err="1">
                <a:solidFill>
                  <a:schemeClr val="tx1">
                    <a:lumMod val="75000"/>
                    <a:lumOff val="25000"/>
                  </a:schemeClr>
                </a:solidFill>
              </a:rPr>
              <a:t>bernilai</a:t>
            </a:r>
            <a:r>
              <a:rPr lang="en-US" sz="1100" spc="150" dirty="0">
                <a:solidFill>
                  <a:schemeClr val="tx1">
                    <a:lumMod val="75000"/>
                    <a:lumOff val="25000"/>
                  </a:schemeClr>
                </a:solidFill>
              </a:rPr>
              <a:t> </a:t>
            </a:r>
            <a:r>
              <a:rPr lang="en-US" sz="1100" spc="150" dirty="0" err="1">
                <a:solidFill>
                  <a:schemeClr val="tx1">
                    <a:lumMod val="75000"/>
                    <a:lumOff val="25000"/>
                  </a:schemeClr>
                </a:solidFill>
              </a:rPr>
              <a:t>kurang</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263,750, </a:t>
            </a:r>
            <a:r>
              <a:rPr lang="en-US" sz="1100" spc="150" dirty="0" err="1">
                <a:solidFill>
                  <a:schemeClr val="tx1">
                    <a:lumMod val="75000"/>
                    <a:lumOff val="25000"/>
                  </a:schemeClr>
                </a:solidFill>
              </a:rPr>
              <a:t>sedangkan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a:t>
            </a:r>
            <a:r>
              <a:rPr lang="en-US" sz="1100" spc="150" dirty="0" err="1">
                <a:solidFill>
                  <a:schemeClr val="tx1">
                    <a:lumMod val="75000"/>
                    <a:lumOff val="25000"/>
                  </a:schemeClr>
                </a:solidFill>
              </a:rPr>
              <a:t>maksimalnya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USD 500,001. </a:t>
            </a:r>
          </a:p>
          <a:p>
            <a:pPr indent="-171450" algn="just">
              <a:lnSpc>
                <a:spcPct val="130000"/>
              </a:lnSpc>
              <a:spcBef>
                <a:spcPts val="930"/>
              </a:spcBef>
              <a:buFont typeface="Corbel" panose="020B0503020204020204" pitchFamily="34" charset="0"/>
              <a:buChar char="•"/>
            </a:pPr>
            <a:r>
              <a:rPr lang="en-US" sz="1100" spc="150" dirty="0" err="1">
                <a:solidFill>
                  <a:schemeClr val="tx1">
                    <a:lumMod val="75000"/>
                    <a:lumOff val="25000"/>
                  </a:schemeClr>
                </a:solidFill>
              </a:rPr>
              <a:t>Terdapat</a:t>
            </a:r>
            <a:r>
              <a:rPr lang="en-US" sz="1100" spc="150" dirty="0">
                <a:solidFill>
                  <a:schemeClr val="tx1">
                    <a:lumMod val="75000"/>
                    <a:lumOff val="25000"/>
                  </a:schemeClr>
                </a:solidFill>
              </a:rPr>
              <a:t> 751 data yang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median house value-</a:t>
            </a:r>
            <a:r>
              <a:rPr lang="en-US" sz="1100" spc="150" dirty="0" err="1">
                <a:solidFill>
                  <a:schemeClr val="tx1">
                    <a:lumMod val="75000"/>
                    <a:lumOff val="25000"/>
                  </a:schemeClr>
                </a:solidFill>
              </a:rPr>
              <a:t>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480,275 (batas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berdasarkan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metode</a:t>
            </a:r>
            <a:r>
              <a:rPr lang="en-US" sz="1100" spc="150" dirty="0">
                <a:solidFill>
                  <a:schemeClr val="tx1">
                    <a:lumMod val="75000"/>
                    <a:lumOff val="25000"/>
                  </a:schemeClr>
                </a:solidFill>
              </a:rPr>
              <a:t> IQR). </a:t>
            </a:r>
          </a:p>
          <a:p>
            <a:pPr indent="-171450" algn="just">
              <a:lnSpc>
                <a:spcPct val="130000"/>
              </a:lnSpc>
              <a:spcBef>
                <a:spcPts val="930"/>
              </a:spcBef>
              <a:buFont typeface="Corbel" panose="020B0503020204020204" pitchFamily="34" charset="0"/>
              <a:buChar char="•"/>
            </a:pPr>
            <a:r>
              <a:rPr lang="en-US" sz="1100" spc="150" dirty="0">
                <a:solidFill>
                  <a:schemeClr val="tx1">
                    <a:lumMod val="75000"/>
                    <a:lumOff val="25000"/>
                  </a:schemeClr>
                </a:solidFill>
              </a:rPr>
              <a:t>Oleh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itu</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memiliki</a:t>
            </a:r>
            <a:r>
              <a:rPr lang="en-US" sz="1100" spc="150" dirty="0">
                <a:solidFill>
                  <a:schemeClr val="tx1">
                    <a:lumMod val="75000"/>
                    <a:lumOff val="25000"/>
                  </a:schemeClr>
                </a:solidFill>
              </a:rPr>
              <a:t> median house value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480,275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dimasukkan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dalam</a:t>
            </a:r>
            <a:r>
              <a:rPr lang="en-US" sz="1100" spc="150" dirty="0">
                <a:solidFill>
                  <a:schemeClr val="tx1">
                    <a:lumMod val="75000"/>
                    <a:lumOff val="25000"/>
                  </a:schemeClr>
                </a:solidFill>
              </a:rPr>
              <a:t> </a:t>
            </a:r>
            <a:r>
              <a:rPr lang="en-US" sz="1100" spc="150" dirty="0" err="1">
                <a:solidFill>
                  <a:schemeClr val="tx1">
                    <a:lumMod val="75000"/>
                    <a:lumOff val="25000"/>
                  </a:schemeClr>
                </a:solidFill>
              </a:rPr>
              <a:t>pemodelan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sehingga</a:t>
            </a:r>
            <a:r>
              <a:rPr lang="en-US" sz="1100" spc="150" dirty="0">
                <a:solidFill>
                  <a:schemeClr val="tx1">
                    <a:lumMod val="75000"/>
                    <a:lumOff val="25000"/>
                  </a:schemeClr>
                </a:solidFill>
              </a:rPr>
              <a:t> skewness-</a:t>
            </a:r>
            <a:r>
              <a:rPr lang="en-US" sz="1100" spc="150" dirty="0" err="1">
                <a:solidFill>
                  <a:schemeClr val="tx1">
                    <a:lumMod val="75000"/>
                    <a:lumOff val="25000"/>
                  </a:schemeClr>
                </a:solidFill>
              </a:rPr>
              <a:t>nya</a:t>
            </a:r>
            <a:r>
              <a:rPr lang="en-US" sz="1100" spc="150" dirty="0">
                <a:solidFill>
                  <a:schemeClr val="tx1">
                    <a:lumMod val="75000"/>
                    <a:lumOff val="25000"/>
                  </a:schemeClr>
                </a:solidFill>
              </a:rPr>
              <a:t> pun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berkurang</a:t>
            </a:r>
            <a:r>
              <a:rPr lang="en-US" sz="1100" spc="150" dirty="0">
                <a:solidFill>
                  <a:schemeClr val="tx1">
                    <a:lumMod val="75000"/>
                    <a:lumOff val="25000"/>
                  </a:schemeClr>
                </a:solidFill>
              </a:rPr>
              <a:t>. Hal </a:t>
            </a:r>
            <a:r>
              <a:rPr lang="en-US" sz="1100" spc="150" dirty="0" err="1">
                <a:solidFill>
                  <a:schemeClr val="tx1">
                    <a:lumMod val="75000"/>
                    <a:lumOff val="25000"/>
                  </a:schemeClr>
                </a:solidFill>
              </a:rPr>
              <a:t>ini</a:t>
            </a:r>
            <a:r>
              <a:rPr lang="en-US" sz="1100" spc="150" dirty="0">
                <a:solidFill>
                  <a:schemeClr val="tx1">
                    <a:lumMod val="75000"/>
                    <a:lumOff val="25000"/>
                  </a:schemeClr>
                </a:solidFill>
              </a:rPr>
              <a:t> </a:t>
            </a:r>
            <a:r>
              <a:rPr lang="en-US" sz="1100" spc="150" dirty="0" err="1">
                <a:solidFill>
                  <a:schemeClr val="tx1">
                    <a:lumMod val="75000"/>
                    <a:lumOff val="25000"/>
                  </a:schemeClr>
                </a:solidFill>
              </a:rPr>
              <a:t>tentu</a:t>
            </a:r>
            <a:r>
              <a:rPr lang="en-US" sz="1100" spc="150" dirty="0">
                <a:solidFill>
                  <a:schemeClr val="tx1">
                    <a:lumMod val="75000"/>
                    <a:lumOff val="25000"/>
                  </a:schemeClr>
                </a:solidFill>
              </a:rPr>
              <a:t>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menjadi</a:t>
            </a:r>
            <a:r>
              <a:rPr lang="en-US" sz="1100" spc="150" dirty="0">
                <a:solidFill>
                  <a:schemeClr val="tx1">
                    <a:lumMod val="75000"/>
                    <a:lumOff val="25000"/>
                  </a:schemeClr>
                </a:solidFill>
              </a:rPr>
              <a:t> </a:t>
            </a:r>
            <a:r>
              <a:rPr lang="en-US" sz="1100" spc="150" dirty="0" err="1">
                <a:solidFill>
                  <a:schemeClr val="tx1">
                    <a:lumMod val="75000"/>
                    <a:lumOff val="25000"/>
                  </a:schemeClr>
                </a:solidFill>
              </a:rPr>
              <a:t>limitasi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model yang </a:t>
            </a:r>
            <a:r>
              <a:rPr lang="en-US" sz="1100" spc="150" dirty="0" err="1">
                <a:solidFill>
                  <a:schemeClr val="tx1">
                    <a:lumMod val="75000"/>
                    <a:lumOff val="25000"/>
                  </a:schemeClr>
                </a:solidFill>
              </a:rPr>
              <a:t>nantinya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dibangun</a:t>
            </a:r>
            <a:r>
              <a:rPr lang="en-US" sz="1100" spc="150" dirty="0">
                <a:solidFill>
                  <a:schemeClr val="tx1">
                    <a:lumMod val="75000"/>
                    <a:lumOff val="25000"/>
                  </a:schemeClr>
                </a:solidFill>
              </a:rPr>
              <a:t>. </a:t>
            </a:r>
          </a:p>
        </p:txBody>
      </p:sp>
      <p:pic>
        <p:nvPicPr>
          <p:cNvPr id="5" name="Content Placeholder 4">
            <a:extLst>
              <a:ext uri="{FF2B5EF4-FFF2-40B4-BE49-F238E27FC236}">
                <a16:creationId xmlns:a16="http://schemas.microsoft.com/office/drawing/2014/main" id="{F23DB5C1-4AE6-1CED-019A-6669BD0129E1}"/>
              </a:ext>
            </a:extLst>
          </p:cNvPr>
          <p:cNvPicPr>
            <a:picLocks noGrp="1" noChangeAspect="1"/>
          </p:cNvPicPr>
          <p:nvPr>
            <p:ph idx="1"/>
          </p:nvPr>
        </p:nvPicPr>
        <p:blipFill>
          <a:blip r:embed="rId2"/>
          <a:stretch>
            <a:fillRect/>
          </a:stretch>
        </p:blipFill>
        <p:spPr>
          <a:xfrm>
            <a:off x="4750800" y="2023188"/>
            <a:ext cx="7399233" cy="2386252"/>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84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994B6-D37E-259E-67A9-44B8AE02E7C1}"/>
              </a:ext>
            </a:extLst>
          </p:cNvPr>
          <p:cNvSpPr>
            <a:spLocks noGrp="1"/>
          </p:cNvSpPr>
          <p:nvPr>
            <p:ph type="title"/>
          </p:nvPr>
        </p:nvSpPr>
        <p:spPr>
          <a:xfrm>
            <a:off x="522606" y="889700"/>
            <a:ext cx="3611029" cy="1086891"/>
          </a:xfrm>
        </p:spPr>
        <p:txBody>
          <a:bodyPr vert="horz" lIns="109728" tIns="109728" rIns="109728" bIns="91440" rtlCol="0" anchor="ctr">
            <a:normAutofit fontScale="90000"/>
          </a:bodyPr>
          <a:lstStyle/>
          <a:p>
            <a:pPr>
              <a:lnSpc>
                <a:spcPct val="140000"/>
              </a:lnSpc>
            </a:pPr>
            <a:r>
              <a:rPr lang="en-US" sz="2800" dirty="0"/>
              <a:t>Feature Housing  Median Age</a:t>
            </a:r>
          </a:p>
        </p:txBody>
      </p:sp>
      <p:sp>
        <p:nvSpPr>
          <p:cNvPr id="15" name="Rectangle 1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93B46C-7944-F1F5-EF90-B9F8534F00BA}"/>
              </a:ext>
            </a:extLst>
          </p:cNvPr>
          <p:cNvSpPr txBox="1"/>
          <p:nvPr/>
        </p:nvSpPr>
        <p:spPr>
          <a:xfrm>
            <a:off x="-12231" y="1976591"/>
            <a:ext cx="4620793" cy="4123163"/>
          </a:xfrm>
          <a:prstGeom prst="rect">
            <a:avLst/>
          </a:prstGeom>
        </p:spPr>
        <p:txBody>
          <a:bodyPr vert="horz" lIns="109728" tIns="109728" rIns="109728" bIns="91440" rtlCol="0" anchor="t">
            <a:noAutofit/>
          </a:bodyPr>
          <a:lstStyle/>
          <a:p>
            <a:pPr marL="171450" indent="-171450" algn="just">
              <a:lnSpc>
                <a:spcPct val="130000"/>
              </a:lnSpc>
              <a:spcBef>
                <a:spcPts val="930"/>
              </a:spcBef>
              <a:buFont typeface="Arial" panose="020B0604020202020204" pitchFamily="34" charset="0"/>
              <a:buChar char="•"/>
            </a:pPr>
            <a:r>
              <a:rPr lang="en-US" sz="1100" spc="150" dirty="0" err="1">
                <a:solidFill>
                  <a:schemeClr val="tx1">
                    <a:lumMod val="75000"/>
                    <a:lumOff val="25000"/>
                  </a:schemeClr>
                </a:solidFill>
              </a:rPr>
              <a:t>Meskipun</a:t>
            </a:r>
            <a:r>
              <a:rPr lang="en-US" sz="1100" spc="150" dirty="0">
                <a:solidFill>
                  <a:schemeClr val="tx1">
                    <a:lumMod val="75000"/>
                    <a:lumOff val="25000"/>
                  </a:schemeClr>
                </a:solidFill>
              </a:rPr>
              <a:t> batas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berdasarkan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metode</a:t>
            </a:r>
            <a:r>
              <a:rPr lang="en-US" sz="1100" spc="150" dirty="0">
                <a:solidFill>
                  <a:schemeClr val="tx1">
                    <a:lumMod val="75000"/>
                    <a:lumOff val="25000"/>
                  </a:schemeClr>
                </a:solidFill>
              </a:rPr>
              <a:t> IQR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fitur</a:t>
            </a:r>
            <a:r>
              <a:rPr lang="en-US" sz="1100" spc="150" dirty="0">
                <a:solidFill>
                  <a:schemeClr val="tx1">
                    <a:lumMod val="75000"/>
                    <a:lumOff val="25000"/>
                  </a:schemeClr>
                </a:solidFill>
              </a:rPr>
              <a:t> '</a:t>
            </a:r>
            <a:r>
              <a:rPr lang="en-US" sz="1100" b="1" spc="150" dirty="0" err="1">
                <a:solidFill>
                  <a:schemeClr val="tx1">
                    <a:lumMod val="75000"/>
                    <a:lumOff val="25000"/>
                  </a:schemeClr>
                </a:solidFill>
              </a:rPr>
              <a:t>housing_median_age</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65.5, </a:t>
            </a:r>
            <a:r>
              <a:rPr lang="en-US" sz="1100" spc="150" dirty="0" err="1">
                <a:solidFill>
                  <a:schemeClr val="tx1">
                    <a:lumMod val="75000"/>
                    <a:lumOff val="25000"/>
                  </a:schemeClr>
                </a:solidFill>
              </a:rPr>
              <a:t>namun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ternyata</a:t>
            </a:r>
            <a:r>
              <a:rPr lang="en-US" sz="1100" spc="150" dirty="0">
                <a:solidFill>
                  <a:schemeClr val="tx1">
                    <a:lumMod val="75000"/>
                    <a:lumOff val="25000"/>
                  </a:schemeClr>
                </a:solidFill>
              </a:rPr>
              <a:t>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65.5. </a:t>
            </a:r>
          </a:p>
          <a:p>
            <a:pPr marL="171450" indent="-171450" algn="just">
              <a:lnSpc>
                <a:spcPct val="130000"/>
              </a:lnSpc>
              <a:spcBef>
                <a:spcPts val="930"/>
              </a:spcBef>
              <a:buFont typeface="Arial" panose="020B0604020202020204" pitchFamily="34" charset="0"/>
              <a:buChar char="•"/>
            </a:pPr>
            <a:r>
              <a:rPr lang="en-US" sz="1100" spc="150" dirty="0">
                <a:solidFill>
                  <a:schemeClr val="tx1">
                    <a:lumMod val="75000"/>
                    <a:lumOff val="25000"/>
                  </a:schemeClr>
                </a:solidFill>
              </a:rPr>
              <a:t>Oleh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itu</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dipilihlah</a:t>
            </a:r>
            <a:r>
              <a:rPr lang="en-US" sz="1100" spc="150" dirty="0">
                <a:solidFill>
                  <a:schemeClr val="tx1">
                    <a:lumMod val="75000"/>
                    <a:lumOff val="25000"/>
                  </a:schemeClr>
                </a:solidFill>
              </a:rPr>
              <a:t> </a:t>
            </a:r>
            <a:r>
              <a:rPr lang="en-US" sz="1100" spc="150" dirty="0" err="1">
                <a:solidFill>
                  <a:schemeClr val="tx1">
                    <a:lumMod val="75000"/>
                    <a:lumOff val="25000"/>
                  </a:schemeClr>
                </a:solidFill>
              </a:rPr>
              <a:t>cara</a:t>
            </a:r>
            <a:r>
              <a:rPr lang="en-US" sz="1100" spc="150" dirty="0">
                <a:solidFill>
                  <a:schemeClr val="tx1">
                    <a:lumMod val="75000"/>
                    <a:lumOff val="25000"/>
                  </a:schemeClr>
                </a:solidFill>
              </a:rPr>
              <a:t> </a:t>
            </a:r>
            <a:r>
              <a:rPr lang="en-US" sz="1100" spc="150" dirty="0" err="1">
                <a:solidFill>
                  <a:schemeClr val="tx1">
                    <a:lumMod val="75000"/>
                    <a:lumOff val="25000"/>
                  </a:schemeClr>
                </a:solidFill>
              </a:rPr>
              <a:t>dengan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mengambil</a:t>
            </a:r>
            <a:r>
              <a:rPr lang="en-US" sz="1100" spc="150" dirty="0">
                <a:solidFill>
                  <a:schemeClr val="tx1">
                    <a:lumMod val="75000"/>
                    <a:lumOff val="25000"/>
                  </a:schemeClr>
                </a:solidFill>
              </a:rPr>
              <a:t> </a:t>
            </a:r>
            <a:r>
              <a:rPr lang="en-US" sz="1100" spc="150" dirty="0" err="1">
                <a:solidFill>
                  <a:schemeClr val="tx1">
                    <a:lumMod val="75000"/>
                    <a:lumOff val="25000"/>
                  </a:schemeClr>
                </a:solidFill>
              </a:rPr>
              <a:t>asumsi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digunakan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data </a:t>
            </a:r>
            <a:r>
              <a:rPr lang="en-US" sz="1100" spc="150" dirty="0" err="1">
                <a:solidFill>
                  <a:schemeClr val="tx1">
                    <a:lumMod val="75000"/>
                    <a:lumOff val="25000"/>
                  </a:schemeClr>
                </a:solidFill>
              </a:rPr>
              <a:t>dengan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umur</a:t>
            </a:r>
            <a:r>
              <a:rPr lang="en-US" sz="1100" spc="150" dirty="0">
                <a:solidFill>
                  <a:schemeClr val="tx1">
                    <a:lumMod val="75000"/>
                    <a:lumOff val="25000"/>
                  </a:schemeClr>
                </a:solidFill>
              </a:rPr>
              <a:t> listing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asumsi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didapatkan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ketentuan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batas </a:t>
            </a:r>
            <a:r>
              <a:rPr lang="en-US" sz="1100" spc="150" dirty="0" err="1">
                <a:solidFill>
                  <a:schemeClr val="tx1">
                    <a:lumMod val="75000"/>
                    <a:lumOff val="25000"/>
                  </a:schemeClr>
                </a:solidFill>
              </a:rPr>
              <a:t>maksimal</a:t>
            </a:r>
            <a:r>
              <a:rPr lang="en-US" sz="1100" spc="150" dirty="0">
                <a:solidFill>
                  <a:schemeClr val="tx1">
                    <a:lumMod val="75000"/>
                    <a:lumOff val="25000"/>
                  </a:schemeClr>
                </a:solidFill>
              </a:rPr>
              <a:t> </a:t>
            </a:r>
            <a:r>
              <a:rPr lang="en-US" sz="1100" spc="150" dirty="0" err="1">
                <a:solidFill>
                  <a:schemeClr val="tx1">
                    <a:lumMod val="75000"/>
                    <a:lumOff val="25000"/>
                  </a:schemeClr>
                </a:solidFill>
              </a:rPr>
              <a:t>umur</a:t>
            </a:r>
            <a:r>
              <a:rPr lang="en-US" sz="1100" spc="150" dirty="0">
                <a:solidFill>
                  <a:schemeClr val="tx1">
                    <a:lumMod val="75000"/>
                    <a:lumOff val="25000"/>
                  </a:schemeClr>
                </a:solidFill>
              </a:rPr>
              <a:t> </a:t>
            </a:r>
            <a:r>
              <a:rPr lang="en-US" sz="1100" spc="150" dirty="0" err="1">
                <a:solidFill>
                  <a:schemeClr val="tx1">
                    <a:lumMod val="75000"/>
                    <a:lumOff val="25000"/>
                  </a:schemeClr>
                </a:solidFill>
              </a:rPr>
              <a:t>gedung</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dan </a:t>
            </a:r>
            <a:r>
              <a:rPr lang="en-US" sz="1100" spc="150" dirty="0" err="1">
                <a:solidFill>
                  <a:schemeClr val="tx1">
                    <a:lumMod val="75000"/>
                    <a:lumOff val="25000"/>
                  </a:schemeClr>
                </a:solidFill>
              </a:rPr>
              <a:t>apartemen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bangunan</a:t>
            </a:r>
            <a:r>
              <a:rPr lang="en-US" sz="1100" spc="150" dirty="0">
                <a:solidFill>
                  <a:schemeClr val="tx1">
                    <a:lumMod val="75000"/>
                    <a:lumOff val="25000"/>
                  </a:schemeClr>
                </a:solidFill>
              </a:rPr>
              <a:t> yang </a:t>
            </a:r>
            <a:r>
              <a:rPr lang="en-US" sz="1100" spc="150" dirty="0" err="1">
                <a:solidFill>
                  <a:schemeClr val="tx1">
                    <a:lumMod val="75000"/>
                    <a:lumOff val="25000"/>
                  </a:schemeClr>
                </a:solidFill>
              </a:rPr>
              <a:t>umurnya</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a:t>
            </a:r>
            <a:r>
              <a:rPr lang="en-US" sz="1100" spc="150" dirty="0">
                <a:solidFill>
                  <a:schemeClr val="tx1">
                    <a:lumMod val="75000"/>
                    <a:lumOff val="25000"/>
                  </a:schemeClr>
                </a:solidFill>
              </a:rPr>
              <a:t>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rata - rata </a:t>
            </a:r>
            <a:r>
              <a:rPr lang="en-US" sz="1100" spc="150" dirty="0" err="1">
                <a:solidFill>
                  <a:schemeClr val="tx1">
                    <a:lumMod val="75000"/>
                    <a:lumOff val="25000"/>
                  </a:schemeClr>
                </a:solidFill>
              </a:rPr>
              <a:t>sudah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bermasalah</a:t>
            </a:r>
            <a:r>
              <a:rPr lang="en-US" sz="1100" spc="150" dirty="0">
                <a:solidFill>
                  <a:schemeClr val="tx1">
                    <a:lumMod val="75000"/>
                    <a:lumOff val="25000"/>
                  </a:schemeClr>
                </a:solidFill>
              </a:rPr>
              <a:t> </a:t>
            </a:r>
            <a:r>
              <a:rPr lang="en-US" sz="1100" spc="150" dirty="0">
                <a:solidFill>
                  <a:schemeClr val="tx1">
                    <a:lumMod val="75000"/>
                    <a:lumOff val="25000"/>
                  </a:schemeClr>
                </a:solidFill>
                <a:hlinkClick r:id="rId2"/>
              </a:rPr>
              <a:t>[https://ohp.parks.ca.gov/pages/1069/files/14_hp_ordinances.pdf]). </a:t>
            </a:r>
            <a:endParaRPr lang="en-US" sz="1100" spc="150" dirty="0">
              <a:solidFill>
                <a:schemeClr val="tx1">
                  <a:lumMod val="75000"/>
                  <a:lumOff val="25000"/>
                </a:schemeClr>
              </a:solidFill>
            </a:endParaRPr>
          </a:p>
          <a:p>
            <a:pPr marL="171450" indent="-171450" algn="just">
              <a:lnSpc>
                <a:spcPct val="130000"/>
              </a:lnSpc>
              <a:spcBef>
                <a:spcPts val="930"/>
              </a:spcBef>
              <a:buFont typeface="Arial" panose="020B0604020202020204" pitchFamily="34" charset="0"/>
              <a:buChar char="•"/>
            </a:pPr>
            <a:r>
              <a:rPr lang="en-US" sz="1100" spc="150" dirty="0">
                <a:solidFill>
                  <a:schemeClr val="tx1">
                    <a:lumMod val="75000"/>
                    <a:lumOff val="25000"/>
                  </a:schemeClr>
                </a:solidFill>
              </a:rPr>
              <a:t>Pada </a:t>
            </a:r>
            <a:r>
              <a:rPr lang="en-US" sz="1100" spc="150" dirty="0" err="1">
                <a:solidFill>
                  <a:schemeClr val="tx1">
                    <a:lumMod val="75000"/>
                    <a:lumOff val="25000"/>
                  </a:schemeClr>
                </a:solidFill>
              </a:rPr>
              <a:t>akhirnya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house_median_age</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di-drop, </a:t>
            </a:r>
            <a:r>
              <a:rPr lang="en-US" sz="1100" spc="150" dirty="0" err="1">
                <a:solidFill>
                  <a:schemeClr val="tx1">
                    <a:lumMod val="75000"/>
                    <a:lumOff val="25000"/>
                  </a:schemeClr>
                </a:solidFill>
              </a:rPr>
              <a:t>sehingga</a:t>
            </a:r>
            <a:r>
              <a:rPr lang="en-US" sz="1100" spc="150" dirty="0">
                <a:solidFill>
                  <a:schemeClr val="tx1">
                    <a:lumMod val="75000"/>
                    <a:lumOff val="25000"/>
                  </a:schemeClr>
                </a:solidFill>
              </a:rPr>
              <a:t>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skewness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fitur</a:t>
            </a:r>
            <a:r>
              <a:rPr lang="en-US" sz="1100" spc="150" dirty="0">
                <a:solidFill>
                  <a:schemeClr val="tx1">
                    <a:lumMod val="75000"/>
                    <a:lumOff val="25000"/>
                  </a:schemeClr>
                </a:solidFill>
              </a:rPr>
              <a:t> </a:t>
            </a:r>
            <a:r>
              <a:rPr lang="en-US" sz="1100" spc="150" dirty="0" err="1">
                <a:solidFill>
                  <a:schemeClr val="tx1">
                    <a:lumMod val="75000"/>
                    <a:lumOff val="25000"/>
                  </a:schemeClr>
                </a:solidFill>
              </a:rPr>
              <a:t>ini</a:t>
            </a:r>
            <a:r>
              <a:rPr lang="en-US" sz="1100" spc="150" dirty="0">
                <a:solidFill>
                  <a:schemeClr val="tx1">
                    <a:lumMod val="75000"/>
                    <a:lumOff val="25000"/>
                  </a:schemeClr>
                </a:solidFill>
              </a:rPr>
              <a:t> pun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berkurang</a:t>
            </a:r>
            <a:r>
              <a:rPr lang="en-US" sz="1100" spc="150" dirty="0">
                <a:solidFill>
                  <a:schemeClr val="tx1">
                    <a:lumMod val="75000"/>
                    <a:lumOff val="25000"/>
                  </a:schemeClr>
                </a:solidFill>
              </a:rPr>
              <a:t>. </a:t>
            </a:r>
          </a:p>
        </p:txBody>
      </p:sp>
      <p:pic>
        <p:nvPicPr>
          <p:cNvPr id="5" name="Content Placeholder 4">
            <a:extLst>
              <a:ext uri="{FF2B5EF4-FFF2-40B4-BE49-F238E27FC236}">
                <a16:creationId xmlns:a16="http://schemas.microsoft.com/office/drawing/2014/main" id="{5E37A78E-1CE7-8931-03FF-24CC3283465A}"/>
              </a:ext>
            </a:extLst>
          </p:cNvPr>
          <p:cNvPicPr>
            <a:picLocks noGrp="1" noChangeAspect="1"/>
          </p:cNvPicPr>
          <p:nvPr>
            <p:ph idx="1"/>
          </p:nvPr>
        </p:nvPicPr>
        <p:blipFill>
          <a:blip r:embed="rId3"/>
          <a:stretch>
            <a:fillRect/>
          </a:stretch>
        </p:blipFill>
        <p:spPr>
          <a:xfrm>
            <a:off x="4608562" y="2088086"/>
            <a:ext cx="7573137" cy="2290874"/>
          </a:xfrm>
          <a:prstGeom prst="rect">
            <a:avLst/>
          </a:prstGeom>
        </p:spPr>
      </p:pic>
      <p:sp>
        <p:nvSpPr>
          <p:cNvPr id="17" name="Rectangle 1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683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9749F-46FA-724A-C4DF-0B414C493C4E}"/>
              </a:ext>
            </a:extLst>
          </p:cNvPr>
          <p:cNvSpPr>
            <a:spLocks noGrp="1"/>
          </p:cNvSpPr>
          <p:nvPr>
            <p:ph type="title"/>
          </p:nvPr>
        </p:nvSpPr>
        <p:spPr>
          <a:xfrm>
            <a:off x="645459" y="1200863"/>
            <a:ext cx="3119717" cy="4306007"/>
          </a:xfrm>
        </p:spPr>
        <p:txBody>
          <a:bodyPr>
            <a:normAutofit/>
          </a:bodyPr>
          <a:lstStyle/>
          <a:p>
            <a:r>
              <a:rPr lang="en-US">
                <a:solidFill>
                  <a:schemeClr val="bg1"/>
                </a:solidFill>
              </a:rPr>
              <a:t>Modelling</a:t>
            </a:r>
            <a:endParaRPr lang="en-ID">
              <a:solidFill>
                <a:schemeClr val="bg1"/>
              </a:solidFill>
            </a:endParaRPr>
          </a:p>
        </p:txBody>
      </p:sp>
      <p:sp>
        <p:nvSpPr>
          <p:cNvPr id="23" name="Rectangle 2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26" name="Content Placeholder 2">
            <a:extLst>
              <a:ext uri="{FF2B5EF4-FFF2-40B4-BE49-F238E27FC236}">
                <a16:creationId xmlns:a16="http://schemas.microsoft.com/office/drawing/2014/main" id="{926C770B-AD3B-A302-BD36-49483FA27671}"/>
              </a:ext>
            </a:extLst>
          </p:cNvPr>
          <p:cNvGraphicFramePr>
            <a:graphicFrameLocks noGrp="1"/>
          </p:cNvGraphicFramePr>
          <p:nvPr>
            <p:ph idx="1"/>
            <p:extLst>
              <p:ext uri="{D42A27DB-BD31-4B8C-83A1-F6EECF244321}">
                <p14:modId xmlns:p14="http://schemas.microsoft.com/office/powerpoint/2010/main" val="3941297077"/>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7136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868E-F3EF-4B83-E970-CEAD4221B540}"/>
              </a:ext>
            </a:extLst>
          </p:cNvPr>
          <p:cNvSpPr>
            <a:spLocks noGrp="1"/>
          </p:cNvSpPr>
          <p:nvPr>
            <p:ph type="title"/>
          </p:nvPr>
        </p:nvSpPr>
        <p:spPr/>
        <p:txBody>
          <a:bodyPr/>
          <a:lstStyle/>
          <a:p>
            <a:pPr algn="ctr"/>
            <a:r>
              <a:rPr lang="en-US" dirty="0"/>
              <a:t>Hasil Benchmark &amp; </a:t>
            </a:r>
            <a:br>
              <a:rPr lang="en-US" dirty="0"/>
            </a:br>
            <a:r>
              <a:rPr lang="en-US" dirty="0"/>
              <a:t>Predict Test</a:t>
            </a:r>
            <a:endParaRPr lang="en-ID" dirty="0"/>
          </a:p>
        </p:txBody>
      </p:sp>
      <p:sp>
        <p:nvSpPr>
          <p:cNvPr id="3" name="Content Placeholder 2">
            <a:extLst>
              <a:ext uri="{FF2B5EF4-FFF2-40B4-BE49-F238E27FC236}">
                <a16:creationId xmlns:a16="http://schemas.microsoft.com/office/drawing/2014/main" id="{71AA9486-B58A-B3C9-0A67-87F7D8AFE4F2}"/>
              </a:ext>
            </a:extLst>
          </p:cNvPr>
          <p:cNvSpPr>
            <a:spLocks noGrp="1"/>
          </p:cNvSpPr>
          <p:nvPr>
            <p:ph idx="1"/>
          </p:nvPr>
        </p:nvSpPr>
        <p:spPr>
          <a:xfrm>
            <a:off x="5153151" y="2637614"/>
            <a:ext cx="6172412" cy="1844200"/>
          </a:xfrm>
        </p:spPr>
        <p:txBody>
          <a:bodyPr>
            <a:normAutofit fontScale="85000" lnSpcReduction="10000"/>
          </a:bodyPr>
          <a:lstStyle/>
          <a:p>
            <a:pPr marL="285750" indent="-285750" algn="l">
              <a:buFont typeface="Arial" panose="020B0604020202020204" pitchFamily="34" charset="0"/>
              <a:buChar char="•"/>
            </a:pPr>
            <a:r>
              <a:rPr lang="en-ID" b="0" i="0" dirty="0" err="1">
                <a:effectLst/>
                <a:latin typeface="system-ui"/>
              </a:rPr>
              <a:t>Dilihat</a:t>
            </a:r>
            <a:r>
              <a:rPr lang="en-ID" b="0" i="0" dirty="0">
                <a:effectLst/>
                <a:latin typeface="system-ui"/>
              </a:rPr>
              <a:t> </a:t>
            </a:r>
            <a:r>
              <a:rPr lang="en-ID" b="0" i="0" dirty="0" err="1">
                <a:effectLst/>
                <a:latin typeface="system-ui"/>
              </a:rPr>
              <a:t>dari</a:t>
            </a:r>
            <a:r>
              <a:rPr lang="en-ID" b="0" i="0" dirty="0">
                <a:effectLst/>
                <a:latin typeface="system-ui"/>
              </a:rPr>
              <a:t> </a:t>
            </a:r>
            <a:r>
              <a:rPr lang="en-ID" b="0" i="0" dirty="0" err="1">
                <a:effectLst/>
                <a:latin typeface="system-ui"/>
              </a:rPr>
              <a:t>nilai</a:t>
            </a:r>
            <a:r>
              <a:rPr lang="en-ID" b="0" i="0" dirty="0">
                <a:effectLst/>
                <a:latin typeface="system-ui"/>
              </a:rPr>
              <a:t> RMSE, </a:t>
            </a:r>
            <a:r>
              <a:rPr lang="en-ID" b="0" i="0" dirty="0" err="1">
                <a:effectLst/>
                <a:latin typeface="system-ui"/>
              </a:rPr>
              <a:t>XGBoost</a:t>
            </a:r>
            <a:r>
              <a:rPr lang="en-ID" b="0" i="0" dirty="0">
                <a:effectLst/>
                <a:latin typeface="system-ui"/>
              </a:rPr>
              <a:t> </a:t>
            </a:r>
            <a:r>
              <a:rPr lang="en-ID" b="0" i="0" dirty="0" err="1">
                <a:effectLst/>
                <a:latin typeface="system-ui"/>
              </a:rPr>
              <a:t>adalah</a:t>
            </a:r>
            <a:r>
              <a:rPr lang="en-ID" b="0" i="0" dirty="0">
                <a:effectLst/>
                <a:latin typeface="system-ui"/>
              </a:rPr>
              <a:t> model </a:t>
            </a:r>
            <a:r>
              <a:rPr lang="en-ID" b="0" i="0" dirty="0" err="1">
                <a:effectLst/>
                <a:latin typeface="system-ui"/>
              </a:rPr>
              <a:t>terbaik</a:t>
            </a:r>
            <a:r>
              <a:rPr lang="en-ID" b="0" i="0" dirty="0">
                <a:effectLst/>
                <a:latin typeface="system-ui"/>
              </a:rPr>
              <a:t>. </a:t>
            </a:r>
            <a:r>
              <a:rPr lang="en-ID" b="0" i="0" dirty="0" err="1">
                <a:effectLst/>
                <a:latin typeface="system-ui"/>
              </a:rPr>
              <a:t>Apabila</a:t>
            </a:r>
            <a:r>
              <a:rPr lang="en-ID" b="0" i="0" dirty="0">
                <a:effectLst/>
                <a:latin typeface="system-ui"/>
              </a:rPr>
              <a:t> </a:t>
            </a:r>
            <a:r>
              <a:rPr lang="en-ID" b="0" i="0" dirty="0" err="1">
                <a:effectLst/>
                <a:latin typeface="system-ui"/>
              </a:rPr>
              <a:t>jika</a:t>
            </a:r>
            <a:r>
              <a:rPr lang="en-ID" b="0" i="0" dirty="0">
                <a:effectLst/>
                <a:latin typeface="system-ui"/>
              </a:rPr>
              <a:t> </a:t>
            </a:r>
            <a:r>
              <a:rPr lang="en-ID" b="0" i="0" dirty="0" err="1">
                <a:effectLst/>
                <a:latin typeface="system-ui"/>
              </a:rPr>
              <a:t>berdasarkan</a:t>
            </a:r>
            <a:r>
              <a:rPr lang="en-ID" b="0" i="0" dirty="0">
                <a:effectLst/>
                <a:latin typeface="system-ui"/>
              </a:rPr>
              <a:t> </a:t>
            </a:r>
            <a:r>
              <a:rPr lang="en-ID" b="0" i="0" dirty="0" err="1">
                <a:effectLst/>
                <a:latin typeface="system-ui"/>
              </a:rPr>
              <a:t>nilai</a:t>
            </a:r>
            <a:r>
              <a:rPr lang="en-ID" b="0" i="0" dirty="0">
                <a:effectLst/>
                <a:latin typeface="system-ui"/>
              </a:rPr>
              <a:t> MAE dan MAPE, KNN </a:t>
            </a:r>
            <a:r>
              <a:rPr lang="en-ID" b="0" i="0" dirty="0" err="1">
                <a:effectLst/>
                <a:latin typeface="system-ui"/>
              </a:rPr>
              <a:t>memiliki</a:t>
            </a:r>
            <a:r>
              <a:rPr lang="en-ID" b="0" i="0" dirty="0">
                <a:effectLst/>
                <a:latin typeface="system-ui"/>
              </a:rPr>
              <a:t> </a:t>
            </a:r>
            <a:r>
              <a:rPr lang="en-ID" b="0" i="0" dirty="0" err="1">
                <a:effectLst/>
                <a:latin typeface="system-ui"/>
              </a:rPr>
              <a:t>nilai</a:t>
            </a:r>
            <a:r>
              <a:rPr lang="en-ID" b="0" i="0" dirty="0">
                <a:effectLst/>
                <a:latin typeface="system-ui"/>
              </a:rPr>
              <a:t> paling </a:t>
            </a:r>
            <a:r>
              <a:rPr lang="en-ID" b="0" i="0" dirty="0" err="1">
                <a:effectLst/>
                <a:latin typeface="system-ui"/>
              </a:rPr>
              <a:t>rendah</a:t>
            </a:r>
            <a:r>
              <a:rPr lang="en-ID" b="0" i="0" dirty="0">
                <a:effectLst/>
                <a:latin typeface="system-ui"/>
              </a:rPr>
              <a:t>.</a:t>
            </a:r>
          </a:p>
          <a:p>
            <a:pPr marL="285750" indent="-285750" algn="l">
              <a:buFont typeface="Arial" panose="020B0604020202020204" pitchFamily="34" charset="0"/>
              <a:buChar char="•"/>
            </a:pPr>
            <a:r>
              <a:rPr lang="en-ID" b="0" i="0" dirty="0" err="1">
                <a:effectLst/>
                <a:latin typeface="system-ui"/>
              </a:rPr>
              <a:t>Selanjutnya</a:t>
            </a:r>
            <a:r>
              <a:rPr lang="en-ID" b="0" i="0" dirty="0">
                <a:effectLst/>
                <a:latin typeface="system-ui"/>
              </a:rPr>
              <a:t>, </a:t>
            </a:r>
            <a:r>
              <a:rPr lang="en-ID" b="0" i="0" dirty="0" err="1">
                <a:effectLst/>
                <a:latin typeface="system-ui"/>
              </a:rPr>
              <a:t>akan</a:t>
            </a:r>
            <a:r>
              <a:rPr lang="en-ID" b="0" i="0" dirty="0">
                <a:effectLst/>
                <a:latin typeface="system-ui"/>
              </a:rPr>
              <a:t> </a:t>
            </a:r>
            <a:r>
              <a:rPr lang="en-ID" b="0" i="0" dirty="0" err="1">
                <a:effectLst/>
                <a:latin typeface="system-ui"/>
              </a:rPr>
              <a:t>dilakukan</a:t>
            </a:r>
            <a:r>
              <a:rPr lang="en-ID" b="0" i="0" dirty="0">
                <a:effectLst/>
                <a:latin typeface="system-ui"/>
              </a:rPr>
              <a:t> </a:t>
            </a:r>
            <a:r>
              <a:rPr lang="en-ID" b="0" i="0" dirty="0" err="1">
                <a:effectLst/>
                <a:latin typeface="system-ui"/>
              </a:rPr>
              <a:t>prediksi</a:t>
            </a:r>
            <a:r>
              <a:rPr lang="en-ID" b="0" i="0" dirty="0">
                <a:effectLst/>
                <a:latin typeface="system-ui"/>
              </a:rPr>
              <a:t> pada test-set </a:t>
            </a:r>
            <a:r>
              <a:rPr lang="en-ID" b="0" i="0" dirty="0" err="1">
                <a:effectLst/>
                <a:latin typeface="system-ui"/>
              </a:rPr>
              <a:t>dengan</a:t>
            </a:r>
            <a:r>
              <a:rPr lang="en-ID" b="0" i="0" dirty="0">
                <a:effectLst/>
                <a:latin typeface="system-ui"/>
              </a:rPr>
              <a:t> 2 benchmark model </a:t>
            </a:r>
            <a:r>
              <a:rPr lang="en-ID" b="0" i="0" dirty="0" err="1">
                <a:effectLst/>
                <a:latin typeface="system-ui"/>
              </a:rPr>
              <a:t>terbaik</a:t>
            </a:r>
            <a:r>
              <a:rPr lang="en-ID" b="0" i="0" dirty="0">
                <a:effectLst/>
                <a:latin typeface="system-ui"/>
              </a:rPr>
              <a:t>, </a:t>
            </a:r>
            <a:r>
              <a:rPr lang="en-ID" b="0" i="0" dirty="0" err="1">
                <a:effectLst/>
                <a:latin typeface="system-ui"/>
              </a:rPr>
              <a:t>yaitu</a:t>
            </a:r>
            <a:r>
              <a:rPr lang="en-ID" b="0" i="0" dirty="0">
                <a:effectLst/>
                <a:latin typeface="system-ui"/>
              </a:rPr>
              <a:t> </a:t>
            </a:r>
            <a:r>
              <a:rPr lang="en-ID" b="0" i="0" dirty="0" err="1">
                <a:effectLst/>
                <a:latin typeface="system-ui"/>
              </a:rPr>
              <a:t>XGBoost</a:t>
            </a:r>
            <a:r>
              <a:rPr lang="en-ID" b="0" i="0" dirty="0">
                <a:effectLst/>
                <a:latin typeface="system-ui"/>
              </a:rPr>
              <a:t> dan KNN.</a:t>
            </a:r>
          </a:p>
          <a:p>
            <a:pPr algn="l">
              <a:buFont typeface="Arial" panose="020B0604020202020204" pitchFamily="34" charset="0"/>
              <a:buChar char="•"/>
            </a:pPr>
            <a:endParaRPr lang="en-ID" b="0" dirty="0">
              <a:latin typeface="system-ui"/>
            </a:endParaRPr>
          </a:p>
          <a:p>
            <a:pPr algn="l">
              <a:buFont typeface="Arial" panose="020B0604020202020204" pitchFamily="34" charset="0"/>
              <a:buChar char="•"/>
            </a:pPr>
            <a:endParaRPr lang="en-ID" b="0" i="0" dirty="0">
              <a:effectLst/>
              <a:latin typeface="system-ui"/>
            </a:endParaRPr>
          </a:p>
          <a:p>
            <a:endParaRPr lang="en-ID" dirty="0"/>
          </a:p>
        </p:txBody>
      </p:sp>
      <p:pic>
        <p:nvPicPr>
          <p:cNvPr id="5" name="Picture 4">
            <a:extLst>
              <a:ext uri="{FF2B5EF4-FFF2-40B4-BE49-F238E27FC236}">
                <a16:creationId xmlns:a16="http://schemas.microsoft.com/office/drawing/2014/main" id="{839DCF6C-1EF9-136F-818C-75D1EB2B2E72}"/>
              </a:ext>
            </a:extLst>
          </p:cNvPr>
          <p:cNvPicPr>
            <a:picLocks noChangeAspect="1"/>
          </p:cNvPicPr>
          <p:nvPr/>
        </p:nvPicPr>
        <p:blipFill>
          <a:blip r:embed="rId2"/>
          <a:stretch>
            <a:fillRect/>
          </a:stretch>
        </p:blipFill>
        <p:spPr>
          <a:xfrm>
            <a:off x="4969212" y="210740"/>
            <a:ext cx="6866215" cy="1844200"/>
          </a:xfrm>
          <a:prstGeom prst="rect">
            <a:avLst/>
          </a:prstGeom>
        </p:spPr>
      </p:pic>
      <p:pic>
        <p:nvPicPr>
          <p:cNvPr id="7" name="Picture 6">
            <a:extLst>
              <a:ext uri="{FF2B5EF4-FFF2-40B4-BE49-F238E27FC236}">
                <a16:creationId xmlns:a16="http://schemas.microsoft.com/office/drawing/2014/main" id="{A227091D-A307-7627-DBEB-12A9FB1E0577}"/>
              </a:ext>
            </a:extLst>
          </p:cNvPr>
          <p:cNvPicPr>
            <a:picLocks noChangeAspect="1"/>
          </p:cNvPicPr>
          <p:nvPr/>
        </p:nvPicPr>
        <p:blipFill>
          <a:blip r:embed="rId3"/>
          <a:stretch>
            <a:fillRect/>
          </a:stretch>
        </p:blipFill>
        <p:spPr>
          <a:xfrm>
            <a:off x="6946773" y="3935557"/>
            <a:ext cx="2911092" cy="899238"/>
          </a:xfrm>
          <a:prstGeom prst="rect">
            <a:avLst/>
          </a:prstGeom>
        </p:spPr>
      </p:pic>
      <p:sp>
        <p:nvSpPr>
          <p:cNvPr id="8" name="Content Placeholder 2">
            <a:extLst>
              <a:ext uri="{FF2B5EF4-FFF2-40B4-BE49-F238E27FC236}">
                <a16:creationId xmlns:a16="http://schemas.microsoft.com/office/drawing/2014/main" id="{BC586DEF-A860-4FC3-28B5-6A3BA044FC27}"/>
              </a:ext>
            </a:extLst>
          </p:cNvPr>
          <p:cNvSpPr txBox="1">
            <a:spLocks/>
          </p:cNvSpPr>
          <p:nvPr/>
        </p:nvSpPr>
        <p:spPr>
          <a:xfrm>
            <a:off x="5050905" y="4803061"/>
            <a:ext cx="6172412" cy="1844200"/>
          </a:xfrm>
          <a:prstGeom prst="rect">
            <a:avLst/>
          </a:prstGeom>
        </p:spPr>
        <p:txBody>
          <a:bodyPr vert="horz" lIns="109728" tIns="109728" rIns="109728" bIns="91440" rtlCol="0" anchor="ctr">
            <a:normAutofit fontScale="85000" lnSpcReduction="10000"/>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r>
              <a:rPr lang="en-ID" b="0" dirty="0">
                <a:latin typeface="system-ui"/>
              </a:rPr>
              <a:t>Ketika </a:t>
            </a:r>
            <a:r>
              <a:rPr lang="en-ID" b="0" dirty="0" err="1">
                <a:latin typeface="system-ui"/>
              </a:rPr>
              <a:t>dilakukan</a:t>
            </a:r>
            <a:r>
              <a:rPr lang="en-ID" b="0" dirty="0">
                <a:latin typeface="system-ui"/>
              </a:rPr>
              <a:t> </a:t>
            </a:r>
            <a:r>
              <a:rPr lang="en-ID" b="0" dirty="0" err="1">
                <a:latin typeface="system-ui"/>
              </a:rPr>
              <a:t>prediksi</a:t>
            </a:r>
            <a:r>
              <a:rPr lang="en-ID" b="0" dirty="0">
                <a:latin typeface="system-ui"/>
              </a:rPr>
              <a:t> pada test set, </a:t>
            </a:r>
            <a:r>
              <a:rPr lang="en-ID" b="0" dirty="0" err="1">
                <a:latin typeface="system-ui"/>
              </a:rPr>
              <a:t>performa</a:t>
            </a:r>
            <a:r>
              <a:rPr lang="en-ID" b="0" dirty="0">
                <a:latin typeface="system-ui"/>
              </a:rPr>
              <a:t> </a:t>
            </a:r>
            <a:r>
              <a:rPr lang="en-ID" b="0" dirty="0" err="1">
                <a:latin typeface="system-ui"/>
              </a:rPr>
              <a:t>XGBoost</a:t>
            </a:r>
            <a:r>
              <a:rPr lang="en-ID" b="0" dirty="0">
                <a:latin typeface="system-ui"/>
              </a:rPr>
              <a:t> </a:t>
            </a:r>
            <a:r>
              <a:rPr lang="en-ID" b="0" dirty="0" err="1">
                <a:latin typeface="system-ui"/>
              </a:rPr>
              <a:t>secara</a:t>
            </a:r>
            <a:r>
              <a:rPr lang="en-ID" b="0" dirty="0">
                <a:latin typeface="system-ui"/>
              </a:rPr>
              <a:t> overall </a:t>
            </a:r>
            <a:r>
              <a:rPr lang="en-ID" b="0" dirty="0" err="1">
                <a:latin typeface="system-ui"/>
              </a:rPr>
              <a:t>sedikit</a:t>
            </a:r>
            <a:r>
              <a:rPr lang="en-ID" b="0" dirty="0">
                <a:latin typeface="system-ui"/>
              </a:rPr>
              <a:t> </a:t>
            </a:r>
            <a:r>
              <a:rPr lang="en-ID" b="0" dirty="0" err="1">
                <a:latin typeface="system-ui"/>
              </a:rPr>
              <a:t>lebih</a:t>
            </a:r>
            <a:r>
              <a:rPr lang="en-ID" b="0" dirty="0">
                <a:latin typeface="system-ui"/>
              </a:rPr>
              <a:t> </a:t>
            </a:r>
            <a:r>
              <a:rPr lang="en-ID" b="0" dirty="0" err="1">
                <a:latin typeface="system-ui"/>
              </a:rPr>
              <a:t>baik</a:t>
            </a:r>
            <a:r>
              <a:rPr lang="en-ID" b="0" dirty="0">
                <a:latin typeface="system-ui"/>
              </a:rPr>
              <a:t>. Hal </a:t>
            </a:r>
            <a:r>
              <a:rPr lang="en-ID" b="0" dirty="0" err="1">
                <a:latin typeface="system-ui"/>
              </a:rPr>
              <a:t>ini</a:t>
            </a:r>
            <a:r>
              <a:rPr lang="en-ID" b="0" dirty="0">
                <a:latin typeface="system-ui"/>
              </a:rPr>
              <a:t> </a:t>
            </a:r>
            <a:r>
              <a:rPr lang="en-ID" b="0" dirty="0" err="1">
                <a:latin typeface="system-ui"/>
              </a:rPr>
              <a:t>dapat</a:t>
            </a:r>
            <a:r>
              <a:rPr lang="en-ID" b="0" dirty="0">
                <a:latin typeface="system-ui"/>
              </a:rPr>
              <a:t> </a:t>
            </a:r>
            <a:r>
              <a:rPr lang="en-ID" b="0" dirty="0" err="1">
                <a:latin typeface="system-ui"/>
              </a:rPr>
              <a:t>dilihat</a:t>
            </a:r>
            <a:r>
              <a:rPr lang="en-ID" b="0" dirty="0">
                <a:latin typeface="system-ui"/>
              </a:rPr>
              <a:t> </a:t>
            </a:r>
            <a:r>
              <a:rPr lang="en-ID" b="0" dirty="0" err="1">
                <a:latin typeface="system-ui"/>
              </a:rPr>
              <a:t>dari</a:t>
            </a:r>
            <a:r>
              <a:rPr lang="en-ID" b="0" dirty="0">
                <a:latin typeface="system-ui"/>
              </a:rPr>
              <a:t> </a:t>
            </a:r>
            <a:r>
              <a:rPr lang="en-ID" b="0" dirty="0" err="1">
                <a:latin typeface="system-ui"/>
              </a:rPr>
              <a:t>nilai</a:t>
            </a:r>
            <a:r>
              <a:rPr lang="en-ID" b="0" dirty="0">
                <a:latin typeface="system-ui"/>
              </a:rPr>
              <a:t> RMSE dan MAE yang </a:t>
            </a:r>
            <a:r>
              <a:rPr lang="en-ID" b="0" dirty="0" err="1">
                <a:latin typeface="system-ui"/>
              </a:rPr>
              <a:t>sedikit</a:t>
            </a:r>
            <a:r>
              <a:rPr lang="en-ID" b="0" dirty="0">
                <a:latin typeface="system-ui"/>
              </a:rPr>
              <a:t> </a:t>
            </a:r>
            <a:r>
              <a:rPr lang="en-ID" b="0" dirty="0" err="1">
                <a:latin typeface="system-ui"/>
              </a:rPr>
              <a:t>lebih</a:t>
            </a:r>
            <a:r>
              <a:rPr lang="en-ID" b="0" dirty="0">
                <a:latin typeface="system-ui"/>
              </a:rPr>
              <a:t> </a:t>
            </a:r>
            <a:r>
              <a:rPr lang="en-ID" b="0" dirty="0" err="1">
                <a:latin typeface="system-ui"/>
              </a:rPr>
              <a:t>rendah</a:t>
            </a:r>
            <a:r>
              <a:rPr lang="en-ID" b="0" dirty="0">
                <a:latin typeface="system-ui"/>
              </a:rPr>
              <a:t> </a:t>
            </a:r>
            <a:r>
              <a:rPr lang="en-ID" b="0" dirty="0" err="1">
                <a:latin typeface="system-ui"/>
              </a:rPr>
              <a:t>dari</a:t>
            </a:r>
            <a:r>
              <a:rPr lang="en-ID" b="0" dirty="0">
                <a:latin typeface="system-ui"/>
              </a:rPr>
              <a:t> KNN.</a:t>
            </a:r>
          </a:p>
          <a:p>
            <a:pPr marL="285750" indent="-285750">
              <a:buFont typeface="Arial" panose="020B0604020202020204" pitchFamily="34" charset="0"/>
              <a:buChar char="•"/>
            </a:pPr>
            <a:r>
              <a:rPr lang="en-ID" b="0" dirty="0">
                <a:latin typeface="system-ui"/>
              </a:rPr>
              <a:t>Model </a:t>
            </a:r>
            <a:r>
              <a:rPr lang="en-ID" b="0" dirty="0" err="1">
                <a:latin typeface="system-ui"/>
              </a:rPr>
              <a:t>XGBoost</a:t>
            </a:r>
            <a:r>
              <a:rPr lang="en-ID" b="0" dirty="0">
                <a:latin typeface="system-ui"/>
              </a:rPr>
              <a:t> yang </a:t>
            </a:r>
            <a:r>
              <a:rPr lang="en-ID" b="0" dirty="0" err="1">
                <a:latin typeface="system-ui"/>
              </a:rPr>
              <a:t>akan</a:t>
            </a:r>
            <a:r>
              <a:rPr lang="en-ID" b="0" dirty="0">
                <a:latin typeface="system-ui"/>
              </a:rPr>
              <a:t> </a:t>
            </a:r>
            <a:r>
              <a:rPr lang="en-ID" b="0" dirty="0" err="1">
                <a:latin typeface="system-ui"/>
              </a:rPr>
              <a:t>digunakan</a:t>
            </a:r>
            <a:r>
              <a:rPr lang="en-ID" b="0" dirty="0">
                <a:latin typeface="system-ui"/>
              </a:rPr>
              <a:t> </a:t>
            </a:r>
            <a:r>
              <a:rPr lang="en-ID" b="0" dirty="0" err="1">
                <a:latin typeface="system-ui"/>
              </a:rPr>
              <a:t>sebagai</a:t>
            </a:r>
            <a:r>
              <a:rPr lang="en-ID" b="0" dirty="0">
                <a:latin typeface="system-ui"/>
              </a:rPr>
              <a:t> model </a:t>
            </a:r>
            <a:r>
              <a:rPr lang="en-ID" b="0" dirty="0" err="1">
                <a:latin typeface="system-ui"/>
              </a:rPr>
              <a:t>akhir</a:t>
            </a:r>
            <a:r>
              <a:rPr lang="en-ID" b="0" dirty="0">
                <a:latin typeface="system-ui"/>
              </a:rPr>
              <a:t>.</a:t>
            </a:r>
            <a:endParaRPr lang="en-ID" dirty="0"/>
          </a:p>
        </p:txBody>
      </p:sp>
    </p:spTree>
    <p:extLst>
      <p:ext uri="{BB962C8B-B14F-4D97-AF65-F5344CB8AC3E}">
        <p14:creationId xmlns:p14="http://schemas.microsoft.com/office/powerpoint/2010/main" val="146678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B87A3-8BD3-BAA0-0079-44EDAA219AB3}"/>
              </a:ext>
            </a:extLst>
          </p:cNvPr>
          <p:cNvSpPr>
            <a:spLocks noGrp="1"/>
          </p:cNvSpPr>
          <p:nvPr>
            <p:ph type="title"/>
          </p:nvPr>
        </p:nvSpPr>
        <p:spPr>
          <a:xfrm>
            <a:off x="1434622" y="1113327"/>
            <a:ext cx="4862811" cy="2019488"/>
          </a:xfrm>
        </p:spPr>
        <p:txBody>
          <a:bodyPr>
            <a:normAutofit/>
          </a:bodyPr>
          <a:lstStyle/>
          <a:p>
            <a:r>
              <a:rPr lang="en-US">
                <a:solidFill>
                  <a:schemeClr val="bg1"/>
                </a:solidFill>
              </a:rPr>
              <a:t>Hyperparameter Tuning</a:t>
            </a:r>
            <a:endParaRPr lang="en-ID">
              <a:solidFill>
                <a:schemeClr val="bg1"/>
              </a:solidFill>
            </a:endParaRPr>
          </a:p>
        </p:txBody>
      </p:sp>
      <p:sp>
        <p:nvSpPr>
          <p:cNvPr id="16" name="Rectangle 15">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3EA76C-DBC5-2DEE-EA69-BA71CA453672}"/>
              </a:ext>
            </a:extLst>
          </p:cNvPr>
          <p:cNvPicPr>
            <a:picLocks noChangeAspect="1"/>
          </p:cNvPicPr>
          <p:nvPr/>
        </p:nvPicPr>
        <p:blipFill>
          <a:blip r:embed="rId2"/>
          <a:stretch>
            <a:fillRect/>
          </a:stretch>
        </p:blipFill>
        <p:spPr>
          <a:xfrm>
            <a:off x="7520802" y="530307"/>
            <a:ext cx="4008418" cy="2336378"/>
          </a:xfrm>
          <a:prstGeom prst="rect">
            <a:avLst/>
          </a:prstGeom>
        </p:spPr>
      </p:pic>
      <p:pic>
        <p:nvPicPr>
          <p:cNvPr id="7" name="Picture 6">
            <a:extLst>
              <a:ext uri="{FF2B5EF4-FFF2-40B4-BE49-F238E27FC236}">
                <a16:creationId xmlns:a16="http://schemas.microsoft.com/office/drawing/2014/main" id="{386F3818-C2FC-3838-7634-D1C0756C8EC3}"/>
              </a:ext>
            </a:extLst>
          </p:cNvPr>
          <p:cNvPicPr>
            <a:picLocks noChangeAspect="1"/>
          </p:cNvPicPr>
          <p:nvPr/>
        </p:nvPicPr>
        <p:blipFill>
          <a:blip r:embed="rId3"/>
          <a:stretch>
            <a:fillRect/>
          </a:stretch>
        </p:blipFill>
        <p:spPr>
          <a:xfrm>
            <a:off x="-1340" y="4404762"/>
            <a:ext cx="6795332" cy="1376054"/>
          </a:xfrm>
          <a:prstGeom prst="rect">
            <a:avLst/>
          </a:prstGeom>
        </p:spPr>
      </p:pic>
      <p:sp>
        <p:nvSpPr>
          <p:cNvPr id="22" name="Rectangle 21">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E0EE02-0E1D-293E-CE99-4BFF51D9F5CC}"/>
              </a:ext>
            </a:extLst>
          </p:cNvPr>
          <p:cNvSpPr>
            <a:spLocks noGrp="1"/>
          </p:cNvSpPr>
          <p:nvPr>
            <p:ph idx="1"/>
          </p:nvPr>
        </p:nvSpPr>
        <p:spPr>
          <a:xfrm>
            <a:off x="7050046" y="3928342"/>
            <a:ext cx="4948914" cy="2285000"/>
          </a:xfrm>
        </p:spPr>
        <p:txBody>
          <a:bodyPr anchor="t">
            <a:normAutofit/>
          </a:bodyPr>
          <a:lstStyle/>
          <a:p>
            <a:pPr marL="285750" indent="-285750" algn="just">
              <a:lnSpc>
                <a:spcPct val="130000"/>
              </a:lnSpc>
              <a:buFont typeface="Arial" panose="020B0604020202020204" pitchFamily="34" charset="0"/>
              <a:buChar char="•"/>
            </a:pPr>
            <a:r>
              <a:rPr lang="en-US" sz="1400" b="0" dirty="0" err="1"/>
              <a:t>Melakukan</a:t>
            </a:r>
            <a:r>
              <a:rPr lang="en-US" sz="1400" b="0" dirty="0"/>
              <a:t> Hyperparameter tuning </a:t>
            </a:r>
            <a:r>
              <a:rPr lang="en-US" sz="1400" b="0" dirty="0" err="1"/>
              <a:t>dengan</a:t>
            </a:r>
            <a:r>
              <a:rPr lang="en-US" sz="1400" b="0" dirty="0"/>
              <a:t> </a:t>
            </a:r>
            <a:r>
              <a:rPr lang="en-US" sz="1400" b="0" dirty="0" err="1"/>
              <a:t>melakukan</a:t>
            </a:r>
            <a:r>
              <a:rPr lang="en-US" sz="1400" b="0" dirty="0"/>
              <a:t> adjustment depth, leaf, </a:t>
            </a:r>
            <a:r>
              <a:rPr lang="en-US" sz="1400" b="0" dirty="0" err="1"/>
              <a:t>jumlah</a:t>
            </a:r>
            <a:r>
              <a:rPr lang="en-US" sz="1400" b="0" dirty="0"/>
              <a:t> loop.</a:t>
            </a:r>
          </a:p>
          <a:p>
            <a:pPr marL="285750" indent="-285750" algn="just">
              <a:lnSpc>
                <a:spcPct val="130000"/>
              </a:lnSpc>
              <a:buFont typeface="Arial" panose="020B0604020202020204" pitchFamily="34" charset="0"/>
              <a:buChar char="•"/>
            </a:pPr>
            <a:r>
              <a:rPr lang="en-US" sz="1400" b="0" dirty="0" err="1"/>
              <a:t>Mengunakan</a:t>
            </a:r>
            <a:r>
              <a:rPr lang="en-US" sz="1400" b="0" dirty="0"/>
              <a:t> </a:t>
            </a:r>
            <a:r>
              <a:rPr lang="en-US" sz="1400" b="0" dirty="0" err="1"/>
              <a:t>metode</a:t>
            </a:r>
            <a:r>
              <a:rPr lang="en-US" sz="1400" b="0" dirty="0"/>
              <a:t> Random Search </a:t>
            </a:r>
            <a:r>
              <a:rPr lang="en-US" sz="1400" b="0" dirty="0" err="1"/>
              <a:t>menggunakan</a:t>
            </a:r>
            <a:r>
              <a:rPr lang="en-US" sz="1400" b="0" dirty="0"/>
              <a:t> </a:t>
            </a:r>
            <a:r>
              <a:rPr lang="en-US" sz="1400" b="0" dirty="0" err="1"/>
              <a:t>RandomizedSearchCV</a:t>
            </a:r>
            <a:r>
              <a:rPr lang="en-US" sz="1400" b="0" dirty="0"/>
              <a:t> </a:t>
            </a:r>
            <a:r>
              <a:rPr lang="en-US" sz="1400" b="0" dirty="0" err="1"/>
              <a:t>untuk</a:t>
            </a:r>
            <a:r>
              <a:rPr lang="en-US" sz="1400" b="0" dirty="0"/>
              <a:t> </a:t>
            </a:r>
            <a:r>
              <a:rPr lang="en-US" sz="1400" b="0" dirty="0" err="1"/>
              <a:t>meningkatkan</a:t>
            </a:r>
            <a:r>
              <a:rPr lang="en-US" sz="1400" b="0" dirty="0"/>
              <a:t> </a:t>
            </a:r>
            <a:r>
              <a:rPr lang="en-US" sz="1400" b="0" dirty="0" err="1"/>
              <a:t>akurasi</a:t>
            </a:r>
            <a:r>
              <a:rPr lang="en-US" sz="1400" b="0" dirty="0"/>
              <a:t>.</a:t>
            </a:r>
          </a:p>
          <a:p>
            <a:pPr marL="285750" indent="-285750" algn="just">
              <a:lnSpc>
                <a:spcPct val="130000"/>
              </a:lnSpc>
              <a:buFont typeface="Arial" panose="020B0604020202020204" pitchFamily="34" charset="0"/>
              <a:buChar char="•"/>
            </a:pPr>
            <a:endParaRPr lang="en-ID" sz="1400" b="0" dirty="0"/>
          </a:p>
        </p:txBody>
      </p:sp>
      <p:sp>
        <p:nvSpPr>
          <p:cNvPr id="26" name="Rectangle 25">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1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49DD-90DF-AA94-1B16-C5668AE839EA}"/>
              </a:ext>
            </a:extLst>
          </p:cNvPr>
          <p:cNvSpPr>
            <a:spLocks noGrp="1"/>
          </p:cNvSpPr>
          <p:nvPr>
            <p:ph type="title"/>
          </p:nvPr>
        </p:nvSpPr>
        <p:spPr/>
        <p:txBody>
          <a:bodyPr/>
          <a:lstStyle/>
          <a:p>
            <a:r>
              <a:rPr lang="en-US" dirty="0"/>
              <a:t>Comparison Before &amp; After Tuning</a:t>
            </a:r>
            <a:endParaRPr lang="en-ID" dirty="0"/>
          </a:p>
        </p:txBody>
      </p:sp>
      <p:pic>
        <p:nvPicPr>
          <p:cNvPr id="5" name="Content Placeholder 4">
            <a:extLst>
              <a:ext uri="{FF2B5EF4-FFF2-40B4-BE49-F238E27FC236}">
                <a16:creationId xmlns:a16="http://schemas.microsoft.com/office/drawing/2014/main" id="{B10C24AD-18F8-8B0E-582D-2B54F06EADD6}"/>
              </a:ext>
            </a:extLst>
          </p:cNvPr>
          <p:cNvPicPr>
            <a:picLocks noGrp="1" noChangeAspect="1"/>
          </p:cNvPicPr>
          <p:nvPr>
            <p:ph idx="1"/>
          </p:nvPr>
        </p:nvPicPr>
        <p:blipFill>
          <a:blip r:embed="rId2"/>
          <a:stretch>
            <a:fillRect/>
          </a:stretch>
        </p:blipFill>
        <p:spPr>
          <a:xfrm>
            <a:off x="6620230" y="2809998"/>
            <a:ext cx="4251377" cy="1009996"/>
          </a:xfrm>
        </p:spPr>
      </p:pic>
      <p:pic>
        <p:nvPicPr>
          <p:cNvPr id="8" name="Picture 7">
            <a:extLst>
              <a:ext uri="{FF2B5EF4-FFF2-40B4-BE49-F238E27FC236}">
                <a16:creationId xmlns:a16="http://schemas.microsoft.com/office/drawing/2014/main" id="{CC87F899-34D2-AABA-EBF5-68FFED5135E2}"/>
              </a:ext>
            </a:extLst>
          </p:cNvPr>
          <p:cNvPicPr>
            <a:picLocks noChangeAspect="1"/>
          </p:cNvPicPr>
          <p:nvPr/>
        </p:nvPicPr>
        <p:blipFill>
          <a:blip r:embed="rId3"/>
          <a:stretch>
            <a:fillRect/>
          </a:stretch>
        </p:blipFill>
        <p:spPr>
          <a:xfrm>
            <a:off x="6620230" y="904350"/>
            <a:ext cx="4113631" cy="1009996"/>
          </a:xfrm>
          <a:prstGeom prst="rect">
            <a:avLst/>
          </a:prstGeom>
        </p:spPr>
      </p:pic>
      <p:sp>
        <p:nvSpPr>
          <p:cNvPr id="9" name="Title 1">
            <a:extLst>
              <a:ext uri="{FF2B5EF4-FFF2-40B4-BE49-F238E27FC236}">
                <a16:creationId xmlns:a16="http://schemas.microsoft.com/office/drawing/2014/main" id="{584C4819-262C-DFD3-4416-140C4EE0DC5C}"/>
              </a:ext>
            </a:extLst>
          </p:cNvPr>
          <p:cNvSpPr txBox="1">
            <a:spLocks/>
          </p:cNvSpPr>
          <p:nvPr/>
        </p:nvSpPr>
        <p:spPr>
          <a:xfrm>
            <a:off x="5229773" y="254000"/>
            <a:ext cx="4397177" cy="571852"/>
          </a:xfrm>
          <a:prstGeom prst="rect">
            <a:avLst/>
          </a:prstGeom>
        </p:spPr>
        <p:txBody>
          <a:bodyPr vert="horz" lIns="109728" tIns="109728" rIns="109728" bIns="91440" rtlCol="0" anchor="ctr">
            <a:normAutofit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sz="1800" dirty="0"/>
              <a:t>Before Tuning</a:t>
            </a:r>
            <a:endParaRPr lang="en-ID" sz="1800" dirty="0"/>
          </a:p>
        </p:txBody>
      </p:sp>
      <p:sp>
        <p:nvSpPr>
          <p:cNvPr id="10" name="Title 1">
            <a:extLst>
              <a:ext uri="{FF2B5EF4-FFF2-40B4-BE49-F238E27FC236}">
                <a16:creationId xmlns:a16="http://schemas.microsoft.com/office/drawing/2014/main" id="{6B36C1D5-FEA4-006F-1035-D85C2F1E8401}"/>
              </a:ext>
            </a:extLst>
          </p:cNvPr>
          <p:cNvSpPr txBox="1">
            <a:spLocks/>
          </p:cNvSpPr>
          <p:nvPr/>
        </p:nvSpPr>
        <p:spPr>
          <a:xfrm>
            <a:off x="5229773" y="2165061"/>
            <a:ext cx="4397177" cy="571852"/>
          </a:xfrm>
          <a:prstGeom prst="rect">
            <a:avLst/>
          </a:prstGeom>
        </p:spPr>
        <p:txBody>
          <a:bodyPr vert="horz" lIns="109728" tIns="109728" rIns="109728" bIns="91440" rtlCol="0" anchor="ctr">
            <a:normAutofit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sz="1800" dirty="0"/>
              <a:t>After Tuning</a:t>
            </a:r>
            <a:endParaRPr lang="en-ID" sz="1800" dirty="0"/>
          </a:p>
        </p:txBody>
      </p:sp>
      <p:sp>
        <p:nvSpPr>
          <p:cNvPr id="11" name="Title 1">
            <a:extLst>
              <a:ext uri="{FF2B5EF4-FFF2-40B4-BE49-F238E27FC236}">
                <a16:creationId xmlns:a16="http://schemas.microsoft.com/office/drawing/2014/main" id="{81735FAD-C25E-C5E8-FA1D-C822FB152727}"/>
              </a:ext>
            </a:extLst>
          </p:cNvPr>
          <p:cNvSpPr txBox="1">
            <a:spLocks/>
          </p:cNvSpPr>
          <p:nvPr/>
        </p:nvSpPr>
        <p:spPr>
          <a:xfrm>
            <a:off x="4968240" y="4096896"/>
            <a:ext cx="6847840" cy="2297646"/>
          </a:xfrm>
          <a:prstGeom prst="rect">
            <a:avLst/>
          </a:prstGeom>
        </p:spPr>
        <p:txBody>
          <a:bodyPr vert="horz" lIns="109728" tIns="109728" rIns="109728" bIns="91440" rtlCol="0" anchor="ctr">
            <a:normAutofit fontScale="85000" lnSpcReduction="2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pPr marL="285750" indent="-285750" algn="just">
              <a:buFont typeface="Arial" panose="020B0604020202020204" pitchFamily="34" charset="0"/>
              <a:buChar char="•"/>
            </a:pPr>
            <a:r>
              <a:rPr lang="en-US" sz="1800" b="0" dirty="0"/>
              <a:t>Model </a:t>
            </a:r>
            <a:r>
              <a:rPr lang="en-US" sz="1800" b="0" dirty="0" err="1"/>
              <a:t>mengalami</a:t>
            </a:r>
            <a:r>
              <a:rPr lang="en-US" sz="1800" b="0" dirty="0"/>
              <a:t> </a:t>
            </a:r>
            <a:r>
              <a:rPr lang="en-US" sz="1800" b="0" dirty="0" err="1"/>
              <a:t>peningkatan</a:t>
            </a:r>
            <a:r>
              <a:rPr lang="en-US" sz="1800" b="0" dirty="0"/>
              <a:t> </a:t>
            </a:r>
            <a:r>
              <a:rPr lang="en-US" sz="1800" b="0" dirty="0" err="1"/>
              <a:t>performa</a:t>
            </a:r>
            <a:r>
              <a:rPr lang="en-US" sz="1800" b="0" dirty="0"/>
              <a:t> (</a:t>
            </a:r>
            <a:r>
              <a:rPr lang="en-US" sz="1800" b="0" dirty="0" err="1"/>
              <a:t>nilai</a:t>
            </a:r>
            <a:r>
              <a:rPr lang="en-US" sz="1800" b="0" dirty="0"/>
              <a:t> RMSE, MAE &amp; MAPE </a:t>
            </a:r>
            <a:r>
              <a:rPr lang="en-US" sz="1800" b="0" dirty="0" err="1"/>
              <a:t>berkurang</a:t>
            </a:r>
            <a:r>
              <a:rPr lang="en-US" sz="1800" b="0" dirty="0"/>
              <a:t>) </a:t>
            </a:r>
            <a:r>
              <a:rPr lang="en-US" sz="1800" b="0" dirty="0" err="1"/>
              <a:t>dengan</a:t>
            </a:r>
            <a:r>
              <a:rPr lang="en-US" sz="1800" b="0" dirty="0"/>
              <a:t> </a:t>
            </a:r>
            <a:r>
              <a:rPr lang="en-US" sz="1800" b="0" dirty="0" err="1"/>
              <a:t>dilakukannya</a:t>
            </a:r>
            <a:r>
              <a:rPr lang="en-US" sz="1800" b="0" dirty="0"/>
              <a:t> hyperparameter tuning, </a:t>
            </a:r>
            <a:r>
              <a:rPr lang="en-US" sz="1800" b="0" dirty="0" err="1"/>
              <a:t>walaupun</a:t>
            </a:r>
            <a:r>
              <a:rPr lang="en-US" sz="1800" b="0" dirty="0"/>
              <a:t> </a:t>
            </a:r>
            <a:r>
              <a:rPr lang="en-US" sz="1800" b="0" dirty="0" err="1"/>
              <a:t>hanya</a:t>
            </a:r>
            <a:r>
              <a:rPr lang="en-US" sz="1800" b="0" dirty="0"/>
              <a:t> </a:t>
            </a:r>
            <a:r>
              <a:rPr lang="en-US" sz="1800" b="0" dirty="0" err="1"/>
              <a:t>sedikit</a:t>
            </a:r>
            <a:r>
              <a:rPr lang="en-US" sz="1800" b="0" dirty="0"/>
              <a:t>.</a:t>
            </a:r>
          </a:p>
          <a:p>
            <a:pPr marL="285750" indent="-285750" algn="just">
              <a:buFont typeface="Arial" panose="020B0604020202020204" pitchFamily="34" charset="0"/>
              <a:buChar char="•"/>
            </a:pPr>
            <a:r>
              <a:rPr lang="en-US" sz="1800" b="0" dirty="0"/>
              <a:t>RMSE, MAE &amp; MAPE </a:t>
            </a:r>
            <a:r>
              <a:rPr lang="en-US" sz="1800" b="0" dirty="0" err="1"/>
              <a:t>sebelum</a:t>
            </a:r>
            <a:r>
              <a:rPr lang="en-US" sz="1800" b="0" dirty="0"/>
              <a:t> tuning: 42863.05, 29102.16, 0.174472</a:t>
            </a:r>
          </a:p>
          <a:p>
            <a:pPr marL="285750" indent="-285750" algn="just">
              <a:buFont typeface="Arial" panose="020B0604020202020204" pitchFamily="34" charset="0"/>
              <a:buChar char="•"/>
            </a:pPr>
            <a:r>
              <a:rPr lang="en-US" sz="1800" b="0" dirty="0"/>
              <a:t>RMSE, MAE &amp; MAPE </a:t>
            </a:r>
            <a:r>
              <a:rPr lang="en-US" sz="1800" b="0" dirty="0" err="1"/>
              <a:t>setelah</a:t>
            </a:r>
            <a:r>
              <a:rPr lang="en-US" sz="1800" b="0" dirty="0"/>
              <a:t> tuning: 42804.51, 29058.62, 0.174607</a:t>
            </a:r>
            <a:endParaRPr lang="en-ID" sz="1800" b="0" dirty="0"/>
          </a:p>
        </p:txBody>
      </p:sp>
    </p:spTree>
    <p:extLst>
      <p:ext uri="{BB962C8B-B14F-4D97-AF65-F5344CB8AC3E}">
        <p14:creationId xmlns:p14="http://schemas.microsoft.com/office/powerpoint/2010/main" val="406198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A5112-9FB7-C0A9-EFA4-D8FE3C38A869}"/>
              </a:ext>
            </a:extLst>
          </p:cNvPr>
          <p:cNvSpPr>
            <a:spLocks noGrp="1"/>
          </p:cNvSpPr>
          <p:nvPr>
            <p:ph type="title"/>
          </p:nvPr>
        </p:nvSpPr>
        <p:spPr>
          <a:xfrm>
            <a:off x="642918" y="1072110"/>
            <a:ext cx="3611029" cy="1464843"/>
          </a:xfrm>
        </p:spPr>
        <p:txBody>
          <a:bodyPr>
            <a:normAutofit/>
          </a:bodyPr>
          <a:lstStyle/>
          <a:p>
            <a:pPr>
              <a:lnSpc>
                <a:spcPct val="140000"/>
              </a:lnSpc>
            </a:pPr>
            <a:r>
              <a:rPr lang="en-US" sz="2200" dirty="0"/>
              <a:t>Actual vs Prediction Performance</a:t>
            </a:r>
            <a:endParaRPr lang="en-ID" sz="2200" dirty="0"/>
          </a:p>
        </p:txBody>
      </p:sp>
      <p:sp>
        <p:nvSpPr>
          <p:cNvPr id="16" name="Rectangle 1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37C5702-C981-6DDF-6B34-77EA455BA886}"/>
              </a:ext>
            </a:extLst>
          </p:cNvPr>
          <p:cNvSpPr>
            <a:spLocks noGrp="1"/>
          </p:cNvSpPr>
          <p:nvPr>
            <p:ph idx="1"/>
          </p:nvPr>
        </p:nvSpPr>
        <p:spPr>
          <a:xfrm>
            <a:off x="642918" y="2572094"/>
            <a:ext cx="3616073" cy="758246"/>
          </a:xfrm>
        </p:spPr>
        <p:txBody>
          <a:bodyPr anchor="t">
            <a:normAutofit lnSpcReduction="10000"/>
          </a:bodyPr>
          <a:lstStyle/>
          <a:p>
            <a:r>
              <a:rPr lang="en-US" sz="1400" dirty="0"/>
              <a:t>Good Forecasting </a:t>
            </a:r>
            <a:r>
              <a:rPr lang="en-US" sz="1400" b="0" dirty="0"/>
              <a:t>with MAPE 17.46% based on Lewis </a:t>
            </a:r>
          </a:p>
          <a:p>
            <a:endParaRPr lang="en-US" sz="1400" b="0" dirty="0"/>
          </a:p>
        </p:txBody>
      </p:sp>
      <p:pic>
        <p:nvPicPr>
          <p:cNvPr id="5" name="Content Placeholder 4">
            <a:extLst>
              <a:ext uri="{FF2B5EF4-FFF2-40B4-BE49-F238E27FC236}">
                <a16:creationId xmlns:a16="http://schemas.microsoft.com/office/drawing/2014/main" id="{0C8F57DB-DC38-33CF-2E34-B56AD383BB79}"/>
              </a:ext>
            </a:extLst>
          </p:cNvPr>
          <p:cNvPicPr>
            <a:picLocks noChangeAspect="1"/>
          </p:cNvPicPr>
          <p:nvPr/>
        </p:nvPicPr>
        <p:blipFill rotWithShape="1">
          <a:blip r:embed="rId2"/>
          <a:srcRect l="7356" r="14618" b="2"/>
          <a:stretch/>
        </p:blipFill>
        <p:spPr>
          <a:xfrm>
            <a:off x="4695713" y="713436"/>
            <a:ext cx="7500472" cy="5431128"/>
          </a:xfrm>
          <a:prstGeom prst="rect">
            <a:avLst/>
          </a:prstGeom>
        </p:spPr>
      </p:pic>
      <p:sp>
        <p:nvSpPr>
          <p:cNvPr id="18" name="Rectangle 1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DEC3B99-67E8-1E07-FEAE-145B4BF3F967}"/>
              </a:ext>
            </a:extLst>
          </p:cNvPr>
          <p:cNvPicPr>
            <a:picLocks noChangeAspect="1"/>
          </p:cNvPicPr>
          <p:nvPr/>
        </p:nvPicPr>
        <p:blipFill>
          <a:blip r:embed="rId3"/>
          <a:stretch>
            <a:fillRect/>
          </a:stretch>
        </p:blipFill>
        <p:spPr>
          <a:xfrm>
            <a:off x="0" y="3561080"/>
            <a:ext cx="4651245" cy="2004621"/>
          </a:xfrm>
          <a:prstGeom prst="rect">
            <a:avLst/>
          </a:prstGeom>
        </p:spPr>
      </p:pic>
    </p:spTree>
    <p:extLst>
      <p:ext uri="{BB962C8B-B14F-4D97-AF65-F5344CB8AC3E}">
        <p14:creationId xmlns:p14="http://schemas.microsoft.com/office/powerpoint/2010/main" val="230618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AEDC6-04A7-D0CB-EF53-BCF36E26F4D7}"/>
              </a:ext>
            </a:extLst>
          </p:cNvPr>
          <p:cNvSpPr>
            <a:spLocks noGrp="1"/>
          </p:cNvSpPr>
          <p:nvPr>
            <p:ph type="title"/>
          </p:nvPr>
        </p:nvSpPr>
        <p:spPr>
          <a:xfrm>
            <a:off x="1535371" y="1044054"/>
            <a:ext cx="10013709" cy="1030360"/>
          </a:xfrm>
        </p:spPr>
        <p:txBody>
          <a:bodyPr>
            <a:normAutofit/>
          </a:bodyPr>
          <a:lstStyle/>
          <a:p>
            <a:r>
              <a:rPr lang="en-US">
                <a:solidFill>
                  <a:schemeClr val="bg1"/>
                </a:solidFill>
              </a:rPr>
              <a:t>Context &amp; Background Problem</a:t>
            </a:r>
            <a:endParaRPr lang="en-ID">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7A12C3-35DC-8560-D7D2-8F8B74A1FBC8}"/>
              </a:ext>
            </a:extLst>
          </p:cNvPr>
          <p:cNvSpPr>
            <a:spLocks noGrp="1"/>
          </p:cNvSpPr>
          <p:nvPr>
            <p:ph idx="1"/>
          </p:nvPr>
        </p:nvSpPr>
        <p:spPr>
          <a:xfrm>
            <a:off x="1535371" y="2702257"/>
            <a:ext cx="9935571" cy="3426158"/>
          </a:xfrm>
        </p:spPr>
        <p:txBody>
          <a:bodyPr anchor="t">
            <a:normAutofit/>
          </a:bodyPr>
          <a:lstStyle/>
          <a:p>
            <a:pPr marL="285750" indent="-285750">
              <a:lnSpc>
                <a:spcPct val="130000"/>
              </a:lnSpc>
              <a:buFont typeface="Arial" panose="020B0604020202020204" pitchFamily="34" charset="0"/>
              <a:buChar char="•"/>
            </a:pPr>
            <a:r>
              <a:rPr lang="en-ID" b="0" i="0" dirty="0">
                <a:effectLst/>
                <a:latin typeface="system-ui"/>
              </a:rPr>
              <a:t>California </a:t>
            </a:r>
            <a:r>
              <a:rPr lang="en-ID" b="0" i="0" dirty="0" err="1">
                <a:effectLst/>
                <a:latin typeface="system-ui"/>
              </a:rPr>
              <a:t>dikenal</a:t>
            </a:r>
            <a:r>
              <a:rPr lang="en-ID" b="0" i="0" dirty="0">
                <a:effectLst/>
                <a:latin typeface="system-ui"/>
              </a:rPr>
              <a:t> </a:t>
            </a:r>
            <a:r>
              <a:rPr lang="en-ID" b="0" i="0" dirty="0" err="1">
                <a:effectLst/>
                <a:latin typeface="system-ui"/>
              </a:rPr>
              <a:t>dengan</a:t>
            </a:r>
            <a:r>
              <a:rPr lang="en-ID" b="0" i="0" dirty="0">
                <a:effectLst/>
                <a:latin typeface="system-ui"/>
              </a:rPr>
              <a:t> pasar </a:t>
            </a:r>
            <a:r>
              <a:rPr lang="en-ID" b="0" i="0" dirty="0" err="1">
                <a:effectLst/>
                <a:latin typeface="system-ui"/>
              </a:rPr>
              <a:t>perumahan</a:t>
            </a:r>
            <a:r>
              <a:rPr lang="en-ID" b="0" i="0" dirty="0">
                <a:effectLst/>
                <a:latin typeface="system-ui"/>
              </a:rPr>
              <a:t> yang sangat </a:t>
            </a:r>
            <a:r>
              <a:rPr lang="en-ID" b="0" i="0" dirty="0" err="1">
                <a:effectLst/>
                <a:latin typeface="system-ui"/>
              </a:rPr>
              <a:t>dinamis</a:t>
            </a:r>
            <a:r>
              <a:rPr lang="en-ID" b="0" i="0" dirty="0">
                <a:effectLst/>
                <a:latin typeface="system-ui"/>
              </a:rPr>
              <a:t> dan </a:t>
            </a:r>
            <a:r>
              <a:rPr lang="en-ID" b="0" i="0" dirty="0" err="1">
                <a:effectLst/>
                <a:latin typeface="system-ui"/>
              </a:rPr>
              <a:t>seringkali</a:t>
            </a:r>
            <a:r>
              <a:rPr lang="en-ID" b="0" i="0" dirty="0">
                <a:effectLst/>
                <a:latin typeface="system-ui"/>
              </a:rPr>
              <a:t> </a:t>
            </a:r>
            <a:r>
              <a:rPr lang="en-ID" b="0" i="0" dirty="0" err="1">
                <a:effectLst/>
                <a:latin typeface="system-ui"/>
              </a:rPr>
              <a:t>mengalami</a:t>
            </a:r>
            <a:r>
              <a:rPr lang="en-ID" b="0" i="0" dirty="0">
                <a:effectLst/>
                <a:latin typeface="system-ui"/>
              </a:rPr>
              <a:t> </a:t>
            </a:r>
            <a:r>
              <a:rPr lang="en-ID" b="0" i="0" dirty="0" err="1">
                <a:effectLst/>
                <a:latin typeface="system-ui"/>
              </a:rPr>
              <a:t>peningkatan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signifikan</a:t>
            </a:r>
            <a:r>
              <a:rPr lang="en-ID" b="0" i="0" dirty="0">
                <a:effectLst/>
                <a:latin typeface="system-ui"/>
              </a:rPr>
              <a:t>. </a:t>
            </a:r>
          </a:p>
          <a:p>
            <a:pPr marL="285750" indent="-285750">
              <a:lnSpc>
                <a:spcPct val="130000"/>
              </a:lnSpc>
              <a:buFont typeface="Arial" panose="020B0604020202020204" pitchFamily="34" charset="0"/>
              <a:buChar char="•"/>
            </a:pPr>
            <a:r>
              <a:rPr lang="en-ID" b="0" i="0" dirty="0" err="1">
                <a:effectLst/>
                <a:latin typeface="system-ui"/>
              </a:rPr>
              <a:t>Masalah</a:t>
            </a:r>
            <a:r>
              <a:rPr lang="en-ID" b="0" i="0" dirty="0">
                <a:effectLst/>
                <a:latin typeface="system-ui"/>
              </a:rPr>
              <a:t> </a:t>
            </a:r>
            <a:r>
              <a:rPr lang="en-ID" b="0" i="0" dirty="0" err="1">
                <a:effectLst/>
                <a:latin typeface="system-ui"/>
              </a:rPr>
              <a:t>harga</a:t>
            </a:r>
            <a:r>
              <a:rPr lang="en-ID" b="0" i="0" dirty="0">
                <a:effectLst/>
                <a:latin typeface="system-ui"/>
              </a:rPr>
              <a:t> </a:t>
            </a:r>
            <a:r>
              <a:rPr lang="en-ID" b="0" i="0" dirty="0" err="1">
                <a:effectLst/>
                <a:latin typeface="system-ui"/>
              </a:rPr>
              <a:t>perumahan</a:t>
            </a:r>
            <a:r>
              <a:rPr lang="en-ID" b="0" i="0" dirty="0">
                <a:effectLst/>
                <a:latin typeface="system-ui"/>
              </a:rPr>
              <a:t> di California </a:t>
            </a:r>
            <a:r>
              <a:rPr lang="en-ID" b="0" i="0" dirty="0" err="1">
                <a:effectLst/>
                <a:latin typeface="system-ui"/>
              </a:rPr>
              <a:t>dapat</a:t>
            </a:r>
            <a:r>
              <a:rPr lang="en-ID" b="0" i="0" dirty="0">
                <a:effectLst/>
                <a:latin typeface="system-ui"/>
              </a:rPr>
              <a:t> </a:t>
            </a:r>
            <a:r>
              <a:rPr lang="en-ID" b="0" i="0" dirty="0" err="1">
                <a:effectLst/>
                <a:latin typeface="system-ui"/>
              </a:rPr>
              <a:t>menjadi</a:t>
            </a:r>
            <a:r>
              <a:rPr lang="en-ID" b="0" i="0" dirty="0">
                <a:effectLst/>
                <a:latin typeface="system-ui"/>
              </a:rPr>
              <a:t> </a:t>
            </a:r>
            <a:r>
              <a:rPr lang="en-ID" b="0" i="0" dirty="0" err="1">
                <a:effectLst/>
                <a:latin typeface="system-ui"/>
              </a:rPr>
              <a:t>tantangan</a:t>
            </a:r>
            <a:r>
              <a:rPr lang="en-ID" b="0" i="0" dirty="0">
                <a:effectLst/>
                <a:latin typeface="system-ui"/>
              </a:rPr>
              <a:t> </a:t>
            </a:r>
            <a:r>
              <a:rPr lang="en-ID" b="0" i="0" dirty="0" err="1">
                <a:effectLst/>
                <a:latin typeface="system-ui"/>
              </a:rPr>
              <a:t>serius</a:t>
            </a:r>
            <a:r>
              <a:rPr lang="en-ID" b="0" i="0" dirty="0">
                <a:effectLst/>
                <a:latin typeface="system-ui"/>
              </a:rPr>
              <a:t>. </a:t>
            </a:r>
            <a:r>
              <a:rPr lang="en-ID" b="0" i="0" dirty="0" err="1">
                <a:effectLst/>
                <a:latin typeface="system-ui"/>
              </a:rPr>
              <a:t>Pertama-tama</a:t>
            </a:r>
            <a:r>
              <a:rPr lang="en-ID" b="0" i="0" dirty="0">
                <a:effectLst/>
                <a:latin typeface="system-ui"/>
              </a:rPr>
              <a:t>, </a:t>
            </a:r>
            <a:r>
              <a:rPr lang="en-ID" b="0" i="0" dirty="0" err="1">
                <a:effectLst/>
                <a:latin typeface="system-ui"/>
              </a:rPr>
              <a:t>tingginya</a:t>
            </a:r>
            <a:r>
              <a:rPr lang="en-ID" b="0" i="0" dirty="0">
                <a:effectLst/>
                <a:latin typeface="system-ui"/>
              </a:rPr>
              <a:t> </a:t>
            </a:r>
            <a:r>
              <a:rPr lang="en-ID" b="0" i="0" dirty="0" err="1">
                <a:effectLst/>
                <a:latin typeface="system-ui"/>
              </a:rPr>
              <a:t>permintaan</a:t>
            </a:r>
            <a:r>
              <a:rPr lang="en-ID" b="0" i="0" dirty="0">
                <a:effectLst/>
                <a:latin typeface="system-ui"/>
              </a:rPr>
              <a:t> </a:t>
            </a:r>
            <a:r>
              <a:rPr lang="en-ID" b="0" i="0" dirty="0" err="1">
                <a:effectLst/>
                <a:latin typeface="system-ui"/>
              </a:rPr>
              <a:t>akan</a:t>
            </a:r>
            <a:r>
              <a:rPr lang="en-ID" b="0" i="0" dirty="0">
                <a:effectLst/>
                <a:latin typeface="system-ui"/>
              </a:rPr>
              <a:t> </a:t>
            </a:r>
            <a:r>
              <a:rPr lang="en-ID" b="0" i="0" dirty="0" err="1">
                <a:effectLst/>
                <a:latin typeface="system-ui"/>
              </a:rPr>
              <a:t>tempat</a:t>
            </a:r>
            <a:r>
              <a:rPr lang="en-ID" b="0" i="0" dirty="0">
                <a:effectLst/>
                <a:latin typeface="system-ui"/>
              </a:rPr>
              <a:t> </a:t>
            </a:r>
            <a:r>
              <a:rPr lang="en-ID" b="0" i="0" dirty="0" err="1">
                <a:effectLst/>
                <a:latin typeface="system-ui"/>
              </a:rPr>
              <a:t>tinggal</a:t>
            </a:r>
            <a:r>
              <a:rPr lang="en-ID" b="0" i="0" dirty="0">
                <a:effectLst/>
                <a:latin typeface="system-ui"/>
              </a:rPr>
              <a:t> di </a:t>
            </a:r>
            <a:r>
              <a:rPr lang="en-ID" b="0" i="0" dirty="0" err="1">
                <a:effectLst/>
                <a:latin typeface="system-ui"/>
              </a:rPr>
              <a:t>daerah</a:t>
            </a:r>
            <a:r>
              <a:rPr lang="en-ID" b="0" i="0" dirty="0">
                <a:effectLst/>
                <a:latin typeface="system-ui"/>
              </a:rPr>
              <a:t> </a:t>
            </a:r>
            <a:r>
              <a:rPr lang="en-ID" b="0" i="0" dirty="0" err="1">
                <a:effectLst/>
                <a:latin typeface="system-ui"/>
              </a:rPr>
              <a:t>tersebut</a:t>
            </a:r>
            <a:r>
              <a:rPr lang="en-ID" b="0" i="0" dirty="0">
                <a:effectLst/>
                <a:latin typeface="system-ui"/>
              </a:rPr>
              <a:t> </a:t>
            </a:r>
            <a:r>
              <a:rPr lang="en-ID" b="0" i="0" dirty="0" err="1">
                <a:effectLst/>
                <a:latin typeface="system-ui"/>
              </a:rPr>
              <a:t>menyebabkan</a:t>
            </a:r>
            <a:r>
              <a:rPr lang="en-ID" b="0" i="0" dirty="0">
                <a:effectLst/>
                <a:latin typeface="system-ui"/>
              </a:rPr>
              <a:t> </a:t>
            </a:r>
            <a:r>
              <a:rPr lang="en-ID" b="0" i="0" dirty="0" err="1">
                <a:effectLst/>
                <a:latin typeface="system-ui"/>
              </a:rPr>
              <a:t>kenaikan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signifikan</a:t>
            </a:r>
            <a:r>
              <a:rPr lang="en-ID" b="0" i="0" dirty="0">
                <a:effectLst/>
                <a:latin typeface="system-ui"/>
              </a:rPr>
              <a:t>. </a:t>
            </a:r>
          </a:p>
          <a:p>
            <a:pPr marL="285750" indent="-285750">
              <a:lnSpc>
                <a:spcPct val="130000"/>
              </a:lnSpc>
              <a:buFont typeface="Arial" panose="020B0604020202020204" pitchFamily="34" charset="0"/>
              <a:buChar char="•"/>
            </a:pPr>
            <a:r>
              <a:rPr lang="en-ID" b="0" i="0" dirty="0" err="1">
                <a:effectLst/>
                <a:latin typeface="system-ui"/>
              </a:rPr>
              <a:t>Dengan</a:t>
            </a:r>
            <a:r>
              <a:rPr lang="en-ID" b="0" i="0" dirty="0">
                <a:effectLst/>
                <a:latin typeface="system-ui"/>
              </a:rPr>
              <a:t> </a:t>
            </a:r>
            <a:r>
              <a:rPr lang="en-ID" b="0" i="0" dirty="0" err="1">
                <a:effectLst/>
                <a:latin typeface="system-ui"/>
              </a:rPr>
              <a:t>bertambahnya</a:t>
            </a:r>
            <a:r>
              <a:rPr lang="en-ID" b="0" i="0" dirty="0">
                <a:effectLst/>
                <a:latin typeface="system-ui"/>
              </a:rPr>
              <a:t> </a:t>
            </a:r>
            <a:r>
              <a:rPr lang="en-ID" b="0" i="0" dirty="0" err="1">
                <a:effectLst/>
                <a:latin typeface="system-ui"/>
              </a:rPr>
              <a:t>jumlah</a:t>
            </a:r>
            <a:r>
              <a:rPr lang="en-ID" b="0" i="0" dirty="0">
                <a:effectLst/>
                <a:latin typeface="system-ui"/>
              </a:rPr>
              <a:t> tuan </a:t>
            </a:r>
            <a:r>
              <a:rPr lang="en-ID" b="0" i="0" dirty="0" err="1">
                <a:effectLst/>
                <a:latin typeface="system-ui"/>
              </a:rPr>
              <a:t>rumah</a:t>
            </a:r>
            <a:r>
              <a:rPr lang="en-ID" b="0" i="0" dirty="0">
                <a:effectLst/>
                <a:latin typeface="system-ui"/>
              </a:rPr>
              <a:t> di California, </a:t>
            </a:r>
            <a:r>
              <a:rPr lang="en-ID" b="0" i="0" dirty="0" err="1">
                <a:effectLst/>
                <a:latin typeface="system-ui"/>
              </a:rPr>
              <a:t>menentukan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tepat</a:t>
            </a:r>
            <a:r>
              <a:rPr lang="en-ID" b="0" i="0" dirty="0">
                <a:effectLst/>
                <a:latin typeface="system-ui"/>
              </a:rPr>
              <a:t> </a:t>
            </a:r>
            <a:r>
              <a:rPr lang="en-ID" b="0" i="0" dirty="0" err="1">
                <a:effectLst/>
                <a:latin typeface="system-ui"/>
              </a:rPr>
              <a:t>untuk</a:t>
            </a:r>
            <a:r>
              <a:rPr lang="en-ID" b="0" i="0" dirty="0">
                <a:effectLst/>
                <a:latin typeface="system-ui"/>
              </a:rPr>
              <a:t> </a:t>
            </a:r>
            <a:r>
              <a:rPr lang="en-ID" b="0" i="0" dirty="0" err="1">
                <a:effectLst/>
                <a:latin typeface="system-ui"/>
              </a:rPr>
              <a:t>dapat</a:t>
            </a:r>
            <a:r>
              <a:rPr lang="en-ID" b="0" i="0" dirty="0">
                <a:effectLst/>
                <a:latin typeface="system-ui"/>
              </a:rPr>
              <a:t> </a:t>
            </a:r>
            <a:r>
              <a:rPr lang="en-ID" b="0" i="0" dirty="0" err="1">
                <a:effectLst/>
                <a:latin typeface="system-ui"/>
              </a:rPr>
              <a:t>tetap</a:t>
            </a:r>
            <a:r>
              <a:rPr lang="en-ID" b="0" i="0" dirty="0">
                <a:effectLst/>
                <a:latin typeface="system-ui"/>
              </a:rPr>
              <a:t> </a:t>
            </a:r>
            <a:r>
              <a:rPr lang="en-ID" b="0" i="0" dirty="0" err="1">
                <a:effectLst/>
                <a:latin typeface="system-ui"/>
              </a:rPr>
              <a:t>kompetitif</a:t>
            </a:r>
            <a:r>
              <a:rPr lang="en-ID" b="0" i="0" dirty="0">
                <a:effectLst/>
                <a:latin typeface="system-ui"/>
              </a:rPr>
              <a:t> </a:t>
            </a:r>
            <a:r>
              <a:rPr lang="en-ID" b="0" i="0" dirty="0" err="1">
                <a:effectLst/>
                <a:latin typeface="system-ui"/>
              </a:rPr>
              <a:t>sangatlah</a:t>
            </a:r>
            <a:r>
              <a:rPr lang="en-ID" b="0" i="0" dirty="0">
                <a:effectLst/>
                <a:latin typeface="system-ui"/>
              </a:rPr>
              <a:t> </a:t>
            </a:r>
            <a:r>
              <a:rPr lang="en-ID" b="0" i="0" dirty="0" err="1">
                <a:effectLst/>
                <a:latin typeface="system-ui"/>
              </a:rPr>
              <a:t>penting</a:t>
            </a:r>
            <a:r>
              <a:rPr lang="en-ID" b="0" i="0" dirty="0">
                <a:effectLst/>
                <a:latin typeface="system-ui"/>
              </a:rPr>
              <a:t> agar </a:t>
            </a:r>
            <a:r>
              <a:rPr lang="en-ID" b="0" i="0" dirty="0" err="1">
                <a:effectLst/>
                <a:latin typeface="system-ui"/>
              </a:rPr>
              <a:t>dapat</a:t>
            </a:r>
            <a:r>
              <a:rPr lang="en-ID" b="0" i="0" dirty="0">
                <a:effectLst/>
                <a:latin typeface="system-ui"/>
              </a:rPr>
              <a:t> </a:t>
            </a:r>
            <a:r>
              <a:rPr lang="en-ID" b="0" i="0" dirty="0" err="1">
                <a:effectLst/>
                <a:latin typeface="system-ui"/>
              </a:rPr>
              <a:t>menetapkan</a:t>
            </a:r>
            <a:r>
              <a:rPr lang="en-ID" b="0" i="0" dirty="0">
                <a:effectLst/>
                <a:latin typeface="system-ui"/>
              </a:rPr>
              <a:t> </a:t>
            </a:r>
            <a:r>
              <a:rPr lang="en-ID" b="0" i="0" dirty="0" err="1">
                <a:effectLst/>
                <a:latin typeface="system-ui"/>
              </a:rPr>
              <a:t>harga</a:t>
            </a:r>
            <a:r>
              <a:rPr lang="en-ID" b="0" i="0" dirty="0">
                <a:effectLst/>
                <a:latin typeface="system-ui"/>
              </a:rPr>
              <a:t> </a:t>
            </a:r>
            <a:r>
              <a:rPr lang="en-ID" b="0" i="0" dirty="0" err="1">
                <a:effectLst/>
                <a:latin typeface="system-ui"/>
              </a:rPr>
              <a:t>rumah</a:t>
            </a:r>
            <a:r>
              <a:rPr lang="en-ID" b="0" i="0" dirty="0">
                <a:effectLst/>
                <a:latin typeface="system-ui"/>
              </a:rPr>
              <a:t> yang </a:t>
            </a:r>
            <a:r>
              <a:rPr lang="en-ID" b="0" i="0" dirty="0" err="1">
                <a:effectLst/>
                <a:latin typeface="system-ui"/>
              </a:rPr>
              <a:t>tepat</a:t>
            </a:r>
            <a:r>
              <a:rPr lang="en-ID" b="0" i="0" dirty="0">
                <a:effectLst/>
                <a:latin typeface="system-ui"/>
              </a:rPr>
              <a:t> agar </a:t>
            </a:r>
            <a:r>
              <a:rPr lang="en-ID" b="0" i="0" dirty="0" err="1">
                <a:effectLst/>
                <a:latin typeface="system-ui"/>
              </a:rPr>
              <a:t>dapat</a:t>
            </a:r>
            <a:r>
              <a:rPr lang="en-ID" b="0" i="0" dirty="0">
                <a:effectLst/>
                <a:latin typeface="system-ui"/>
              </a:rPr>
              <a:t> </a:t>
            </a:r>
            <a:r>
              <a:rPr lang="en-ID" b="0" i="0" dirty="0" err="1">
                <a:effectLst/>
                <a:latin typeface="system-ui"/>
              </a:rPr>
              <a:t>kompetitif</a:t>
            </a:r>
            <a:r>
              <a:rPr lang="en-ID" b="0" i="0" dirty="0">
                <a:effectLst/>
                <a:latin typeface="system-ui"/>
              </a:rPr>
              <a:t> dan </a:t>
            </a:r>
            <a:r>
              <a:rPr lang="en-ID" b="0" i="0" dirty="0" err="1">
                <a:effectLst/>
                <a:latin typeface="system-ui"/>
              </a:rPr>
              <a:t>memiliki</a:t>
            </a:r>
            <a:r>
              <a:rPr lang="en-ID" b="0" i="0" dirty="0">
                <a:effectLst/>
                <a:latin typeface="system-ui"/>
              </a:rPr>
              <a:t> margin profit </a:t>
            </a:r>
            <a:r>
              <a:rPr lang="en-ID" b="0" i="0" dirty="0" err="1">
                <a:effectLst/>
                <a:latin typeface="system-ui"/>
              </a:rPr>
              <a:t>maksimal</a:t>
            </a:r>
            <a:r>
              <a:rPr lang="en-ID" b="0" i="0" dirty="0">
                <a:effectLst/>
                <a:latin typeface="system-ui"/>
              </a:rPr>
              <a:t>.</a:t>
            </a:r>
            <a:endParaRPr lang="en-ID" b="0" dirty="0"/>
          </a:p>
        </p:txBody>
      </p:sp>
    </p:spTree>
    <p:extLst>
      <p:ext uri="{BB962C8B-B14F-4D97-AF65-F5344CB8AC3E}">
        <p14:creationId xmlns:p14="http://schemas.microsoft.com/office/powerpoint/2010/main" val="1639884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64289-82A8-FA53-4449-C50743EF086F}"/>
              </a:ext>
            </a:extLst>
          </p:cNvPr>
          <p:cNvSpPr>
            <a:spLocks noGrp="1"/>
          </p:cNvSpPr>
          <p:nvPr>
            <p:ph type="title"/>
          </p:nvPr>
        </p:nvSpPr>
        <p:spPr>
          <a:xfrm>
            <a:off x="645459" y="1200863"/>
            <a:ext cx="3119717" cy="4306007"/>
          </a:xfrm>
        </p:spPr>
        <p:txBody>
          <a:bodyPr>
            <a:normAutofit/>
          </a:bodyPr>
          <a:lstStyle/>
          <a:p>
            <a:r>
              <a:rPr lang="en-US">
                <a:solidFill>
                  <a:schemeClr val="bg1"/>
                </a:solidFill>
              </a:rPr>
              <a:t>Conclusion</a:t>
            </a:r>
            <a:endParaRPr lang="en-ID">
              <a:solidFill>
                <a:schemeClr val="bg1"/>
              </a:solidFill>
            </a:endParaRPr>
          </a:p>
        </p:txBody>
      </p:sp>
      <p:sp>
        <p:nvSpPr>
          <p:cNvPr id="13" name="Rectangle 1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5" name="Content Placeholder 2">
            <a:extLst>
              <a:ext uri="{FF2B5EF4-FFF2-40B4-BE49-F238E27FC236}">
                <a16:creationId xmlns:a16="http://schemas.microsoft.com/office/drawing/2014/main" id="{77EFF32A-1DC6-307B-3646-DB767B61B4E2}"/>
              </a:ext>
            </a:extLst>
          </p:cNvPr>
          <p:cNvGraphicFramePr>
            <a:graphicFrameLocks noGrp="1"/>
          </p:cNvGraphicFramePr>
          <p:nvPr>
            <p:ph idx="1"/>
            <p:extLst>
              <p:ext uri="{D42A27DB-BD31-4B8C-83A1-F6EECF244321}">
                <p14:modId xmlns:p14="http://schemas.microsoft.com/office/powerpoint/2010/main" val="2800054591"/>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7097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D9E1E-CA56-C40C-304C-10BBBF101976}"/>
              </a:ext>
            </a:extLst>
          </p:cNvPr>
          <p:cNvSpPr>
            <a:spLocks noGrp="1"/>
          </p:cNvSpPr>
          <p:nvPr>
            <p:ph type="title"/>
          </p:nvPr>
        </p:nvSpPr>
        <p:spPr>
          <a:xfrm>
            <a:off x="645459" y="1200863"/>
            <a:ext cx="3119717" cy="4306007"/>
          </a:xfrm>
        </p:spPr>
        <p:txBody>
          <a:bodyPr>
            <a:normAutofit/>
          </a:bodyPr>
          <a:lstStyle/>
          <a:p>
            <a:r>
              <a:rPr lang="en-US" sz="2500">
                <a:solidFill>
                  <a:schemeClr val="bg1"/>
                </a:solidFill>
              </a:rPr>
              <a:t>Recomendation</a:t>
            </a:r>
            <a:endParaRPr lang="en-ID" sz="2500">
              <a:solidFill>
                <a:schemeClr val="bg1"/>
              </a:solidFill>
            </a:endParaRPr>
          </a:p>
        </p:txBody>
      </p:sp>
      <p:sp>
        <p:nvSpPr>
          <p:cNvPr id="13" name="Rectangle 1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5" name="Content Placeholder 2">
            <a:extLst>
              <a:ext uri="{FF2B5EF4-FFF2-40B4-BE49-F238E27FC236}">
                <a16:creationId xmlns:a16="http://schemas.microsoft.com/office/drawing/2014/main" id="{C51BDFC0-A6C1-A559-AB78-DC4C5720B66F}"/>
              </a:ext>
            </a:extLst>
          </p:cNvPr>
          <p:cNvGraphicFramePr>
            <a:graphicFrameLocks noGrp="1"/>
          </p:cNvGraphicFramePr>
          <p:nvPr>
            <p:ph idx="1"/>
            <p:extLst>
              <p:ext uri="{D42A27DB-BD31-4B8C-83A1-F6EECF244321}">
                <p14:modId xmlns:p14="http://schemas.microsoft.com/office/powerpoint/2010/main" val="3110593002"/>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80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E620AC6B-8E68-A5D6-CBED-D71D8B630657}"/>
              </a:ext>
            </a:extLst>
          </p:cNvPr>
          <p:cNvPicPr>
            <a:picLocks noChangeAspect="1"/>
          </p:cNvPicPr>
          <p:nvPr/>
        </p:nvPicPr>
        <p:blipFill rotWithShape="1">
          <a:blip r:embed="rId2"/>
          <a:srcRect l="28934" r="2653" b="-2"/>
          <a:stretch/>
        </p:blipFill>
        <p:spPr>
          <a:xfrm>
            <a:off x="20" y="1804072"/>
            <a:ext cx="4458058" cy="4349801"/>
          </a:xfrm>
          <a:prstGeom prst="rect">
            <a:avLst/>
          </a:prstGeom>
        </p:spPr>
      </p:pic>
      <p:sp>
        <p:nvSpPr>
          <p:cNvPr id="19" name="Rectangle 18">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D1614-9C18-6F8B-1A6E-3FA4576A6F9B}"/>
              </a:ext>
            </a:extLst>
          </p:cNvPr>
          <p:cNvSpPr>
            <a:spLocks noGrp="1"/>
          </p:cNvSpPr>
          <p:nvPr>
            <p:ph type="title"/>
          </p:nvPr>
        </p:nvSpPr>
        <p:spPr>
          <a:xfrm>
            <a:off x="4882101" y="2146851"/>
            <a:ext cx="6666980" cy="2658269"/>
          </a:xfrm>
        </p:spPr>
        <p:txBody>
          <a:bodyPr vert="horz" lIns="109728" tIns="109728" rIns="109728" bIns="91440" rtlCol="0" anchor="b">
            <a:normAutofit/>
          </a:bodyPr>
          <a:lstStyle/>
          <a:p>
            <a:pPr>
              <a:lnSpc>
                <a:spcPct val="125000"/>
              </a:lnSpc>
            </a:pPr>
            <a:r>
              <a:rPr lang="en-US" sz="6000" b="0" cap="all"/>
              <a:t>Thank you</a:t>
            </a:r>
          </a:p>
        </p:txBody>
      </p:sp>
      <p:sp>
        <p:nvSpPr>
          <p:cNvPr id="21" name="Rectangle 20">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1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A9DB5-8F75-3AD6-82DC-01CFAC81F213}"/>
              </a:ext>
            </a:extLst>
          </p:cNvPr>
          <p:cNvSpPr>
            <a:spLocks noGrp="1"/>
          </p:cNvSpPr>
          <p:nvPr>
            <p:ph type="title"/>
          </p:nvPr>
        </p:nvSpPr>
        <p:spPr>
          <a:xfrm>
            <a:off x="1535371" y="1044054"/>
            <a:ext cx="10013709" cy="1030360"/>
          </a:xfrm>
        </p:spPr>
        <p:txBody>
          <a:bodyPr>
            <a:normAutofit/>
          </a:bodyPr>
          <a:lstStyle/>
          <a:p>
            <a:r>
              <a:rPr lang="en-US">
                <a:solidFill>
                  <a:schemeClr val="bg1"/>
                </a:solidFill>
              </a:rPr>
              <a:t>Goals</a:t>
            </a:r>
            <a:endParaRPr lang="en-ID">
              <a:solidFill>
                <a:schemeClr val="bg1"/>
              </a:solidFill>
            </a:endParaRPr>
          </a:p>
        </p:txBody>
      </p:sp>
      <p:sp>
        <p:nvSpPr>
          <p:cNvPr id="15" name="Rectangle 1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6D0966C-AF57-47FD-1F5E-6FF92ECAD153}"/>
              </a:ext>
            </a:extLst>
          </p:cNvPr>
          <p:cNvGraphicFramePr>
            <a:graphicFrameLocks noGrp="1"/>
          </p:cNvGraphicFramePr>
          <p:nvPr>
            <p:ph idx="1"/>
            <p:extLst>
              <p:ext uri="{D42A27DB-BD31-4B8C-83A1-F6EECF244321}">
                <p14:modId xmlns:p14="http://schemas.microsoft.com/office/powerpoint/2010/main" val="4182762068"/>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04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583E7-BB53-7B40-98CF-36FDF9096E19}"/>
              </a:ext>
            </a:extLst>
          </p:cNvPr>
          <p:cNvSpPr>
            <a:spLocks noGrp="1"/>
          </p:cNvSpPr>
          <p:nvPr>
            <p:ph type="title"/>
          </p:nvPr>
        </p:nvSpPr>
        <p:spPr>
          <a:xfrm>
            <a:off x="1434622" y="1113327"/>
            <a:ext cx="4862811" cy="2019488"/>
          </a:xfrm>
        </p:spPr>
        <p:txBody>
          <a:bodyPr>
            <a:normAutofit/>
          </a:bodyPr>
          <a:lstStyle/>
          <a:p>
            <a:pPr>
              <a:lnSpc>
                <a:spcPct val="140000"/>
              </a:lnSpc>
            </a:pPr>
            <a:r>
              <a:rPr lang="en-ID" sz="2800" b="1" i="0" dirty="0">
                <a:solidFill>
                  <a:schemeClr val="bg1"/>
                </a:solidFill>
                <a:effectLst/>
                <a:latin typeface="system-ui"/>
              </a:rPr>
              <a:t>Data Understanding &amp; Cleaning</a:t>
            </a:r>
            <a:br>
              <a:rPr lang="en-ID" sz="2800" b="1" i="0" dirty="0">
                <a:solidFill>
                  <a:schemeClr val="bg1"/>
                </a:solidFill>
                <a:effectLst/>
                <a:latin typeface="system-ui"/>
              </a:rPr>
            </a:br>
            <a:endParaRPr lang="en-ID" sz="2800" dirty="0">
              <a:solidFill>
                <a:schemeClr val="bg1"/>
              </a:solidFill>
            </a:endParaRPr>
          </a:p>
        </p:txBody>
      </p:sp>
      <p:sp>
        <p:nvSpPr>
          <p:cNvPr id="16" name="Rectangle 15">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FFA770-135D-E55C-2D20-4F0B8AB20CF7}"/>
              </a:ext>
            </a:extLst>
          </p:cNvPr>
          <p:cNvSpPr>
            <a:spLocks noGrp="1"/>
          </p:cNvSpPr>
          <p:nvPr>
            <p:ph idx="1"/>
          </p:nvPr>
        </p:nvSpPr>
        <p:spPr>
          <a:xfrm>
            <a:off x="1434622" y="3707541"/>
            <a:ext cx="5117253" cy="2505801"/>
          </a:xfrm>
        </p:spPr>
        <p:txBody>
          <a:bodyPr anchor="t">
            <a:normAutofit/>
          </a:bodyPr>
          <a:lstStyle/>
          <a:p>
            <a:pPr marL="342900" indent="-342900">
              <a:lnSpc>
                <a:spcPct val="130000"/>
              </a:lnSpc>
              <a:buFont typeface="+mj-lt"/>
              <a:buAutoNum type="arabicPeriod"/>
            </a:pPr>
            <a:r>
              <a:rPr lang="en-US" sz="1400" b="0" dirty="0"/>
              <a:t>Data </a:t>
            </a:r>
            <a:r>
              <a:rPr lang="en-US" sz="1400" b="0" dirty="0" err="1"/>
              <a:t>terdiri</a:t>
            </a:r>
            <a:r>
              <a:rPr lang="en-US" sz="1400" b="0" dirty="0"/>
              <a:t> </a:t>
            </a:r>
            <a:r>
              <a:rPr lang="en-US" sz="1400" b="0" dirty="0" err="1"/>
              <a:t>dari</a:t>
            </a:r>
            <a:r>
              <a:rPr lang="en-US" sz="1400" b="0" dirty="0"/>
              <a:t> 14.448 baris </a:t>
            </a:r>
            <a:r>
              <a:rPr lang="en-US" sz="1400" b="0" dirty="0" err="1"/>
              <a:t>dengan</a:t>
            </a:r>
            <a:r>
              <a:rPr lang="en-US" sz="1400" b="0" dirty="0"/>
              <a:t> 10 </a:t>
            </a:r>
            <a:r>
              <a:rPr lang="en-US" sz="1400" b="0" dirty="0" err="1"/>
              <a:t>kolom</a:t>
            </a:r>
            <a:endParaRPr lang="en-US" sz="1400" b="0" dirty="0"/>
          </a:p>
          <a:p>
            <a:pPr marL="342900" indent="-342900">
              <a:lnSpc>
                <a:spcPct val="130000"/>
              </a:lnSpc>
              <a:buFont typeface="+mj-lt"/>
              <a:buAutoNum type="arabicPeriod"/>
            </a:pPr>
            <a:r>
              <a:rPr lang="en-US" sz="1400" b="0" dirty="0" err="1"/>
              <a:t>Terdapat</a:t>
            </a:r>
            <a:r>
              <a:rPr lang="en-US" sz="1400" b="0" dirty="0"/>
              <a:t> 137 data </a:t>
            </a:r>
            <a:r>
              <a:rPr lang="en-US" sz="1400" b="0" dirty="0" err="1"/>
              <a:t>kosong</a:t>
            </a:r>
            <a:r>
              <a:rPr lang="en-US" sz="1400" b="0" dirty="0"/>
              <a:t> pada </a:t>
            </a:r>
            <a:r>
              <a:rPr lang="en-US" sz="1400" b="0" dirty="0" err="1"/>
              <a:t>kolom</a:t>
            </a:r>
            <a:r>
              <a:rPr lang="en-US" sz="1400" b="0" dirty="0"/>
              <a:t> </a:t>
            </a:r>
            <a:r>
              <a:rPr lang="en-US" sz="1400" b="0" dirty="0" err="1"/>
              <a:t>total_bedrooms</a:t>
            </a:r>
            <a:endParaRPr lang="en-US" sz="1400" b="0" dirty="0"/>
          </a:p>
          <a:p>
            <a:pPr marL="342900" indent="-342900">
              <a:lnSpc>
                <a:spcPct val="130000"/>
              </a:lnSpc>
              <a:buFont typeface="+mj-lt"/>
              <a:buAutoNum type="arabicPeriod"/>
            </a:pPr>
            <a:r>
              <a:rPr lang="en-US" sz="1400" b="0" dirty="0" err="1"/>
              <a:t>Terdapat</a:t>
            </a:r>
            <a:r>
              <a:rPr lang="en-US" sz="1400" b="0" dirty="0"/>
              <a:t> </a:t>
            </a:r>
            <a:r>
              <a:rPr lang="en-US" sz="1400" b="0" dirty="0" err="1"/>
              <a:t>kesalahan</a:t>
            </a:r>
            <a:r>
              <a:rPr lang="en-US" sz="1400" b="0" dirty="0"/>
              <a:t> 2 data </a:t>
            </a:r>
            <a:r>
              <a:rPr lang="en-US" sz="1400" b="0" dirty="0" err="1"/>
              <a:t>dengan</a:t>
            </a:r>
            <a:r>
              <a:rPr lang="en-US" sz="1400" b="0" dirty="0"/>
              <a:t> </a:t>
            </a:r>
            <a:r>
              <a:rPr lang="en-US" sz="1400" b="0" dirty="0" err="1"/>
              <a:t>ocean_proximity</a:t>
            </a:r>
            <a:r>
              <a:rPr lang="en-US" sz="1400" b="0" dirty="0"/>
              <a:t> INLAND </a:t>
            </a:r>
            <a:r>
              <a:rPr lang="en-US" sz="1400" b="0" dirty="0" err="1"/>
              <a:t>tapi</a:t>
            </a:r>
            <a:r>
              <a:rPr lang="en-US" sz="1400" b="0" dirty="0"/>
              <a:t> </a:t>
            </a:r>
            <a:r>
              <a:rPr lang="en-US" sz="1400" b="0" dirty="0" err="1"/>
              <a:t>diisi</a:t>
            </a:r>
            <a:r>
              <a:rPr lang="en-US" sz="1400" b="0" dirty="0"/>
              <a:t> ISLAND</a:t>
            </a:r>
          </a:p>
          <a:p>
            <a:pPr marL="342900" indent="-342900">
              <a:lnSpc>
                <a:spcPct val="130000"/>
              </a:lnSpc>
              <a:buFont typeface="+mj-lt"/>
              <a:buAutoNum type="arabicPeriod"/>
            </a:pPr>
            <a:r>
              <a:rPr lang="en-US" sz="1400" b="0" dirty="0" err="1"/>
              <a:t>Tidak</a:t>
            </a:r>
            <a:r>
              <a:rPr lang="en-US" sz="1400" b="0" dirty="0"/>
              <a:t> </a:t>
            </a:r>
            <a:r>
              <a:rPr lang="en-US" sz="1400" b="0" dirty="0" err="1"/>
              <a:t>ada</a:t>
            </a:r>
            <a:r>
              <a:rPr lang="en-US" sz="1400" b="0" dirty="0"/>
              <a:t> </a:t>
            </a:r>
            <a:r>
              <a:rPr lang="en-US" sz="1400" b="0" dirty="0" err="1"/>
              <a:t>duplikasi</a:t>
            </a:r>
            <a:r>
              <a:rPr lang="en-US" sz="1400" b="0" dirty="0"/>
              <a:t> pada data</a:t>
            </a:r>
            <a:endParaRPr lang="en-ID" sz="1400" b="0" dirty="0"/>
          </a:p>
        </p:txBody>
      </p:sp>
      <p:sp>
        <p:nvSpPr>
          <p:cNvPr id="26" name="Rectangle 25">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C2C64E-13F8-842F-F91A-633C177F5A1F}"/>
              </a:ext>
            </a:extLst>
          </p:cNvPr>
          <p:cNvPicPr>
            <a:picLocks noChangeAspect="1"/>
          </p:cNvPicPr>
          <p:nvPr/>
        </p:nvPicPr>
        <p:blipFill>
          <a:blip r:embed="rId2"/>
          <a:stretch>
            <a:fillRect/>
          </a:stretch>
        </p:blipFill>
        <p:spPr>
          <a:xfrm>
            <a:off x="7103989" y="148308"/>
            <a:ext cx="4362798" cy="2913362"/>
          </a:xfrm>
          <a:prstGeom prst="rect">
            <a:avLst/>
          </a:prstGeom>
        </p:spPr>
      </p:pic>
      <p:sp>
        <p:nvSpPr>
          <p:cNvPr id="9" name="Content Placeholder 2">
            <a:extLst>
              <a:ext uri="{FF2B5EF4-FFF2-40B4-BE49-F238E27FC236}">
                <a16:creationId xmlns:a16="http://schemas.microsoft.com/office/drawing/2014/main" id="{FC2B9875-8F55-80F4-B67B-1E31543898E4}"/>
              </a:ext>
            </a:extLst>
          </p:cNvPr>
          <p:cNvSpPr txBox="1">
            <a:spLocks/>
          </p:cNvSpPr>
          <p:nvPr/>
        </p:nvSpPr>
        <p:spPr>
          <a:xfrm>
            <a:off x="7038044" y="3132815"/>
            <a:ext cx="5117253" cy="3579928"/>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171450" indent="-171450" algn="just">
              <a:lnSpc>
                <a:spcPct val="100000"/>
              </a:lnSpc>
              <a:spcBef>
                <a:spcPts val="300"/>
              </a:spcBef>
              <a:buFont typeface="Arial" panose="020B0604020202020204" pitchFamily="34" charset="0"/>
              <a:buChar char="•"/>
            </a:pPr>
            <a:r>
              <a:rPr lang="en-ID" sz="1100" b="0" i="0" dirty="0">
                <a:effectLst/>
                <a:latin typeface="system-ui"/>
              </a:rPr>
              <a:t>longitude : </a:t>
            </a:r>
            <a:r>
              <a:rPr lang="en-ID" sz="1100" b="0" i="0" dirty="0" err="1">
                <a:effectLst/>
                <a:latin typeface="system-ui"/>
              </a:rPr>
              <a:t>Posisi</a:t>
            </a:r>
            <a:r>
              <a:rPr lang="en-ID" sz="1100" b="0" i="0" dirty="0">
                <a:effectLst/>
                <a:latin typeface="system-ui"/>
              </a:rPr>
              <a:t> </a:t>
            </a:r>
            <a:r>
              <a:rPr lang="en-ID" sz="1100" b="0" i="0" dirty="0" err="1">
                <a:effectLst/>
                <a:latin typeface="system-ui"/>
              </a:rPr>
              <a:t>timur</a:t>
            </a:r>
            <a:r>
              <a:rPr lang="en-ID" sz="1100" b="0" i="0" dirty="0">
                <a:effectLst/>
                <a:latin typeface="system-ui"/>
              </a:rPr>
              <a:t> </a:t>
            </a:r>
            <a:r>
              <a:rPr lang="en-ID" sz="1100" b="0" i="0" dirty="0" err="1">
                <a:effectLst/>
                <a:latin typeface="system-ui"/>
              </a:rPr>
              <a:t>atau</a:t>
            </a:r>
            <a:r>
              <a:rPr lang="en-ID" sz="1100" b="0" i="0" dirty="0">
                <a:effectLst/>
                <a:latin typeface="system-ui"/>
              </a:rPr>
              <a:t> barat </a:t>
            </a:r>
            <a:r>
              <a:rPr lang="en-ID" sz="1100" b="0" i="0" dirty="0" err="1">
                <a:effectLst/>
                <a:latin typeface="system-ui"/>
              </a:rPr>
              <a:t>suatu</a:t>
            </a:r>
            <a:r>
              <a:rPr lang="en-ID" sz="1100" b="0" i="0" dirty="0">
                <a:effectLst/>
                <a:latin typeface="system-ui"/>
              </a:rPr>
              <a:t> </a:t>
            </a:r>
            <a:r>
              <a:rPr lang="en-ID" sz="1100" b="0" i="0" dirty="0" err="1">
                <a:effectLst/>
                <a:latin typeface="system-ui"/>
              </a:rPr>
              <a:t>lokasi</a:t>
            </a:r>
            <a:r>
              <a:rPr lang="en-ID" sz="1100" b="0" i="0" dirty="0">
                <a:effectLst/>
                <a:latin typeface="system-ui"/>
              </a:rPr>
              <a:t> pada garis </a:t>
            </a:r>
            <a:r>
              <a:rPr lang="en-ID" sz="1100" b="0" i="0" dirty="0" err="1">
                <a:effectLst/>
                <a:latin typeface="system-ui"/>
              </a:rPr>
              <a:t>bujur</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latitude : </a:t>
            </a:r>
            <a:r>
              <a:rPr lang="en-ID" sz="1100" b="0" i="0" dirty="0" err="1">
                <a:effectLst/>
                <a:latin typeface="system-ui"/>
              </a:rPr>
              <a:t>Posisi</a:t>
            </a:r>
            <a:r>
              <a:rPr lang="en-ID" sz="1100" b="0" i="0" dirty="0">
                <a:effectLst/>
                <a:latin typeface="system-ui"/>
              </a:rPr>
              <a:t> </a:t>
            </a:r>
            <a:r>
              <a:rPr lang="en-ID" sz="1100" b="0" i="0" dirty="0" err="1">
                <a:effectLst/>
                <a:latin typeface="system-ui"/>
              </a:rPr>
              <a:t>utara</a:t>
            </a:r>
            <a:r>
              <a:rPr lang="en-ID" sz="1100" b="0" i="0" dirty="0">
                <a:effectLst/>
                <a:latin typeface="system-ui"/>
              </a:rPr>
              <a:t> </a:t>
            </a:r>
            <a:r>
              <a:rPr lang="en-ID" sz="1100" b="0" i="0" dirty="0" err="1">
                <a:effectLst/>
                <a:latin typeface="system-ui"/>
              </a:rPr>
              <a:t>atau</a:t>
            </a:r>
            <a:r>
              <a:rPr lang="en-ID" sz="1100" b="0" i="0" dirty="0">
                <a:effectLst/>
                <a:latin typeface="system-ui"/>
              </a:rPr>
              <a:t> </a:t>
            </a:r>
            <a:r>
              <a:rPr lang="en-ID" sz="1100" b="0" i="0" dirty="0" err="1">
                <a:effectLst/>
                <a:latin typeface="system-ui"/>
              </a:rPr>
              <a:t>selatan</a:t>
            </a:r>
            <a:r>
              <a:rPr lang="en-ID" sz="1100" b="0" i="0" dirty="0">
                <a:effectLst/>
                <a:latin typeface="system-ui"/>
              </a:rPr>
              <a:t> </a:t>
            </a:r>
            <a:r>
              <a:rPr lang="en-ID" sz="1100" b="0" i="0" dirty="0" err="1">
                <a:effectLst/>
                <a:latin typeface="system-ui"/>
              </a:rPr>
              <a:t>suatu</a:t>
            </a:r>
            <a:r>
              <a:rPr lang="en-ID" sz="1100" b="0" i="0" dirty="0">
                <a:effectLst/>
                <a:latin typeface="system-ui"/>
              </a:rPr>
              <a:t> </a:t>
            </a:r>
            <a:r>
              <a:rPr lang="en-ID" sz="1100" b="0" i="0" dirty="0" err="1">
                <a:effectLst/>
                <a:latin typeface="system-ui"/>
              </a:rPr>
              <a:t>lokasi</a:t>
            </a:r>
            <a:r>
              <a:rPr lang="en-ID" sz="1100" b="0" i="0" dirty="0">
                <a:effectLst/>
                <a:latin typeface="system-ui"/>
              </a:rPr>
              <a:t> pada garis </a:t>
            </a:r>
            <a:r>
              <a:rPr lang="en-ID" sz="1100" b="0" i="0" dirty="0" err="1">
                <a:effectLst/>
                <a:latin typeface="system-ui"/>
              </a:rPr>
              <a:t>lintang</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housing_median_age</a:t>
            </a:r>
            <a:r>
              <a:rPr lang="en-ID" sz="1100" b="0" i="0" dirty="0">
                <a:effectLst/>
                <a:latin typeface="system-ui"/>
              </a:rPr>
              <a:t>: </a:t>
            </a:r>
            <a:r>
              <a:rPr lang="en-ID" sz="1100" b="0" i="0" dirty="0" err="1">
                <a:effectLst/>
                <a:latin typeface="system-ui"/>
              </a:rPr>
              <a:t>Usia</a:t>
            </a:r>
            <a:r>
              <a:rPr lang="en-ID" sz="1100" b="0" i="0" dirty="0">
                <a:effectLst/>
                <a:latin typeface="system-ui"/>
              </a:rPr>
              <a:t> median </a:t>
            </a:r>
            <a:r>
              <a:rPr lang="en-ID" sz="1100" b="0" i="0" dirty="0" err="1">
                <a:effectLst/>
                <a:latin typeface="system-ui"/>
              </a:rPr>
              <a:t>dari</a:t>
            </a:r>
            <a:r>
              <a:rPr lang="en-ID" sz="1100" b="0" i="0" dirty="0">
                <a:effectLst/>
                <a:latin typeface="system-ui"/>
              </a:rPr>
              <a:t> </a:t>
            </a:r>
            <a:r>
              <a:rPr lang="en-ID" sz="1100" b="0" i="0" dirty="0" err="1">
                <a:effectLst/>
                <a:latin typeface="system-ui"/>
              </a:rPr>
              <a:t>rumah-rumah</a:t>
            </a:r>
            <a:r>
              <a:rPr lang="en-ID" sz="1100" b="0" i="0" dirty="0">
                <a:effectLst/>
                <a:latin typeface="system-ui"/>
              </a:rPr>
              <a:t> </a:t>
            </a:r>
            <a:r>
              <a:rPr lang="en-ID" sz="1100" b="0" i="0" dirty="0" err="1">
                <a:effectLst/>
                <a:latin typeface="system-ui"/>
              </a:rPr>
              <a:t>dalam</a:t>
            </a:r>
            <a:r>
              <a:rPr lang="en-ID" sz="1100" b="0" i="0" dirty="0">
                <a:effectLst/>
                <a:latin typeface="system-ui"/>
              </a:rPr>
              <a:t>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untuk</a:t>
            </a:r>
            <a:r>
              <a:rPr lang="en-ID" sz="1100" b="0" i="0" dirty="0">
                <a:effectLst/>
                <a:latin typeface="system-ui"/>
              </a:rPr>
              <a:t> </a:t>
            </a:r>
            <a:r>
              <a:rPr lang="en-ID" sz="1100" b="0" i="0" dirty="0" err="1">
                <a:effectLst/>
                <a:latin typeface="system-ui"/>
              </a:rPr>
              <a:t>memberikan</a:t>
            </a:r>
            <a:r>
              <a:rPr lang="en-ID" sz="1100" b="0" i="0" dirty="0">
                <a:effectLst/>
                <a:latin typeface="system-ui"/>
              </a:rPr>
              <a:t> </a:t>
            </a:r>
            <a:r>
              <a:rPr lang="en-ID" sz="1100" b="0" i="0" dirty="0" err="1">
                <a:effectLst/>
                <a:latin typeface="system-ui"/>
              </a:rPr>
              <a:t>gambaran</a:t>
            </a:r>
            <a:r>
              <a:rPr lang="en-ID" sz="1100" b="0" i="0" dirty="0">
                <a:effectLst/>
                <a:latin typeface="system-ui"/>
              </a:rPr>
              <a:t> </a:t>
            </a:r>
            <a:r>
              <a:rPr lang="en-ID" sz="1100" b="0" i="0" dirty="0" err="1">
                <a:effectLst/>
                <a:latin typeface="system-ui"/>
              </a:rPr>
              <a:t>tentang</a:t>
            </a:r>
            <a:r>
              <a:rPr lang="en-ID" sz="1100" b="0" i="0" dirty="0">
                <a:effectLst/>
                <a:latin typeface="system-ui"/>
              </a:rPr>
              <a:t> </a:t>
            </a:r>
            <a:r>
              <a:rPr lang="en-ID" sz="1100" b="0" i="0" dirty="0" err="1">
                <a:effectLst/>
                <a:latin typeface="system-ui"/>
              </a:rPr>
              <a:t>sejauh</a:t>
            </a:r>
            <a:r>
              <a:rPr lang="en-ID" sz="1100" b="0" i="0" dirty="0">
                <a:effectLst/>
                <a:latin typeface="system-ui"/>
              </a:rPr>
              <a:t> mana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memiliki</a:t>
            </a:r>
            <a:r>
              <a:rPr lang="en-ID" sz="1100" b="0" i="0" dirty="0">
                <a:effectLst/>
                <a:latin typeface="system-ui"/>
              </a:rPr>
              <a:t> </a:t>
            </a:r>
            <a:r>
              <a:rPr lang="en-ID" sz="1100" b="0" i="0" dirty="0" err="1">
                <a:effectLst/>
                <a:latin typeface="system-ui"/>
              </a:rPr>
              <a:t>bangunan</a:t>
            </a:r>
            <a:r>
              <a:rPr lang="en-ID" sz="1100" b="0" i="0" dirty="0">
                <a:effectLst/>
                <a:latin typeface="system-ui"/>
              </a:rPr>
              <a:t> yang </a:t>
            </a:r>
            <a:r>
              <a:rPr lang="en-ID" sz="1100" b="0" i="0" dirty="0" err="1">
                <a:effectLst/>
                <a:latin typeface="system-ui"/>
              </a:rPr>
              <a:t>relatif</a:t>
            </a:r>
            <a:r>
              <a:rPr lang="en-ID" sz="1100" b="0" i="0" dirty="0">
                <a:effectLst/>
                <a:latin typeface="system-ui"/>
              </a:rPr>
              <a:t> </a:t>
            </a:r>
            <a:r>
              <a:rPr lang="en-ID" sz="1100" b="0" i="0" dirty="0" err="1">
                <a:effectLst/>
                <a:latin typeface="system-ui"/>
              </a:rPr>
              <a:t>baru</a:t>
            </a:r>
            <a:r>
              <a:rPr lang="en-ID" sz="1100" b="0" i="0" dirty="0">
                <a:effectLst/>
                <a:latin typeface="system-ui"/>
              </a:rPr>
              <a:t> </a:t>
            </a:r>
            <a:r>
              <a:rPr lang="en-ID" sz="1100" b="0" i="0" dirty="0" err="1">
                <a:effectLst/>
                <a:latin typeface="system-ui"/>
              </a:rPr>
              <a:t>atau</a:t>
            </a:r>
            <a:r>
              <a:rPr lang="en-ID" sz="1100" b="0" i="0" dirty="0">
                <a:effectLst/>
                <a:latin typeface="system-ui"/>
              </a:rPr>
              <a:t> </a:t>
            </a:r>
            <a:r>
              <a:rPr lang="en-ID" sz="1100" b="0" i="0" dirty="0" err="1">
                <a:effectLst/>
                <a:latin typeface="system-ui"/>
              </a:rPr>
              <a:t>tua</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total_rooms</a:t>
            </a:r>
            <a:r>
              <a:rPr lang="en-ID" sz="1100" b="0" i="0" dirty="0">
                <a:effectLst/>
                <a:latin typeface="system-ui"/>
              </a:rPr>
              <a:t> : Total </a:t>
            </a:r>
            <a:r>
              <a:rPr lang="en-ID" sz="1100" b="0" i="0" dirty="0" err="1">
                <a:effectLst/>
                <a:latin typeface="system-ui"/>
              </a:rPr>
              <a:t>ruangan</a:t>
            </a:r>
            <a:r>
              <a:rPr lang="en-ID" sz="1100" b="0" i="0" dirty="0">
                <a:effectLst/>
                <a:latin typeface="system-ui"/>
              </a:rPr>
              <a:t> pada </a:t>
            </a:r>
            <a:r>
              <a:rPr lang="en-ID" sz="1100" b="0" i="0" dirty="0" err="1">
                <a:effectLst/>
                <a:latin typeface="system-ui"/>
              </a:rPr>
              <a:t>rumah</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total_bedrooms</a:t>
            </a:r>
            <a:r>
              <a:rPr lang="en-ID" sz="1100" b="0" i="0" dirty="0">
                <a:effectLst/>
                <a:latin typeface="system-ui"/>
              </a:rPr>
              <a:t> : Total </a:t>
            </a:r>
            <a:r>
              <a:rPr lang="en-ID" sz="1100" b="0" i="0" dirty="0" err="1">
                <a:effectLst/>
                <a:latin typeface="system-ui"/>
              </a:rPr>
              <a:t>kamar</a:t>
            </a:r>
            <a:r>
              <a:rPr lang="en-ID" sz="1100" b="0" i="0" dirty="0">
                <a:effectLst/>
                <a:latin typeface="system-ui"/>
              </a:rPr>
              <a:t> </a:t>
            </a:r>
            <a:r>
              <a:rPr lang="en-ID" sz="1100" b="0" i="0" dirty="0" err="1">
                <a:effectLst/>
                <a:latin typeface="system-ui"/>
              </a:rPr>
              <a:t>tidur</a:t>
            </a:r>
            <a:r>
              <a:rPr lang="en-ID" sz="1100" b="0" i="0" dirty="0">
                <a:effectLst/>
                <a:latin typeface="system-ui"/>
              </a:rPr>
              <a:t> pada </a:t>
            </a:r>
            <a:r>
              <a:rPr lang="en-ID" sz="1100" b="0" i="0" dirty="0" err="1">
                <a:effectLst/>
                <a:latin typeface="system-ui"/>
              </a:rPr>
              <a:t>rumah</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population : </a:t>
            </a:r>
            <a:r>
              <a:rPr lang="en-ID" sz="1100" b="0" i="0" dirty="0" err="1">
                <a:effectLst/>
                <a:latin typeface="system-ui"/>
              </a:rPr>
              <a:t>Jumlah</a:t>
            </a:r>
            <a:r>
              <a:rPr lang="en-ID" sz="1100" b="0" i="0" dirty="0">
                <a:effectLst/>
                <a:latin typeface="system-ui"/>
              </a:rPr>
              <a:t> total </a:t>
            </a:r>
            <a:r>
              <a:rPr lang="en-ID" sz="1100" b="0" i="0" dirty="0" err="1">
                <a:effectLst/>
                <a:latin typeface="system-ui"/>
              </a:rPr>
              <a:t>populasi</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households : </a:t>
            </a:r>
            <a:r>
              <a:rPr lang="en-ID" sz="1100" b="0" i="0" dirty="0" err="1">
                <a:effectLst/>
                <a:latin typeface="system-ui"/>
              </a:rPr>
              <a:t>Jumlah</a:t>
            </a:r>
            <a:r>
              <a:rPr lang="en-ID" sz="1100" b="0" i="0" dirty="0">
                <a:effectLst/>
                <a:latin typeface="system-ui"/>
              </a:rPr>
              <a:t> total </a:t>
            </a:r>
            <a:r>
              <a:rPr lang="en-ID" sz="1100" b="0" i="0" dirty="0" err="1">
                <a:effectLst/>
                <a:latin typeface="system-ui"/>
              </a:rPr>
              <a:t>rumah</a:t>
            </a:r>
            <a:r>
              <a:rPr lang="en-ID" sz="1100" b="0" i="0" dirty="0">
                <a:effectLst/>
                <a:latin typeface="system-ui"/>
              </a:rPr>
              <a:t> </a:t>
            </a:r>
            <a:r>
              <a:rPr lang="en-ID" sz="1100" b="0" i="0" dirty="0" err="1">
                <a:effectLst/>
                <a:latin typeface="system-ui"/>
              </a:rPr>
              <a:t>tangga</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median_income</a:t>
            </a:r>
            <a:r>
              <a:rPr lang="en-ID" sz="1100" b="0" i="0" dirty="0">
                <a:effectLst/>
                <a:latin typeface="system-ui"/>
              </a:rPr>
              <a:t> : Income rata - rata </a:t>
            </a:r>
            <a:r>
              <a:rPr lang="en-ID" sz="1100" b="0" i="0" dirty="0" err="1">
                <a:effectLst/>
                <a:latin typeface="system-ui"/>
              </a:rPr>
              <a:t>rumah</a:t>
            </a:r>
            <a:r>
              <a:rPr lang="en-ID" sz="1100" b="0" i="0" dirty="0">
                <a:effectLst/>
                <a:latin typeface="system-ui"/>
              </a:rPr>
              <a:t> </a:t>
            </a:r>
            <a:r>
              <a:rPr lang="en-ID" sz="1100" b="0" i="0" dirty="0" err="1">
                <a:effectLst/>
                <a:latin typeface="system-ui"/>
              </a:rPr>
              <a:t>tangga</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ocean_proximity</a:t>
            </a:r>
            <a:r>
              <a:rPr lang="en-ID" sz="1100" b="0" i="0" dirty="0">
                <a:effectLst/>
                <a:latin typeface="system-ui"/>
              </a:rPr>
              <a:t> : </a:t>
            </a:r>
            <a:r>
              <a:rPr lang="en-ID" sz="1100" b="0" i="0" dirty="0" err="1">
                <a:effectLst/>
                <a:latin typeface="system-ui"/>
              </a:rPr>
              <a:t>Seberapa</a:t>
            </a:r>
            <a:r>
              <a:rPr lang="en-ID" sz="1100" b="0" i="0" dirty="0">
                <a:effectLst/>
                <a:latin typeface="system-ui"/>
              </a:rPr>
              <a:t> </a:t>
            </a:r>
            <a:r>
              <a:rPr lang="en-ID" sz="1100" b="0" i="0" dirty="0" err="1">
                <a:effectLst/>
                <a:latin typeface="system-ui"/>
              </a:rPr>
              <a:t>dekat</a:t>
            </a:r>
            <a:r>
              <a:rPr lang="en-ID" sz="1100" b="0" i="0" dirty="0">
                <a:effectLst/>
                <a:latin typeface="system-ui"/>
              </a:rPr>
              <a:t>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dengan</a:t>
            </a:r>
            <a:r>
              <a:rPr lang="en-ID" sz="1100" b="0" i="0" dirty="0">
                <a:effectLst/>
                <a:latin typeface="system-ui"/>
              </a:rPr>
              <a:t> garis </a:t>
            </a:r>
            <a:r>
              <a:rPr lang="en-ID" sz="1100" b="0" i="0" dirty="0" err="1">
                <a:effectLst/>
                <a:latin typeface="system-ui"/>
              </a:rPr>
              <a:t>pantai</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median_house_value</a:t>
            </a:r>
            <a:r>
              <a:rPr lang="en-ID" sz="1100" b="0" i="0" dirty="0">
                <a:effectLst/>
                <a:latin typeface="system-ui"/>
              </a:rPr>
              <a:t> : Nilai median </a:t>
            </a:r>
            <a:r>
              <a:rPr lang="en-ID" sz="1100" b="0" i="0" dirty="0" err="1">
                <a:effectLst/>
                <a:latin typeface="system-ui"/>
              </a:rPr>
              <a:t>rumah</a:t>
            </a:r>
            <a:r>
              <a:rPr lang="en-ID" sz="1100" b="0" i="0" dirty="0">
                <a:effectLst/>
                <a:latin typeface="system-ui"/>
              </a:rPr>
              <a:t> </a:t>
            </a:r>
            <a:r>
              <a:rPr lang="en-ID" sz="1100" b="0" i="0" dirty="0" err="1">
                <a:effectLst/>
                <a:latin typeface="system-ui"/>
              </a:rPr>
              <a:t>dalam</a:t>
            </a:r>
            <a:r>
              <a:rPr lang="en-ID" sz="1100" b="0" i="0" dirty="0">
                <a:effectLst/>
                <a:latin typeface="system-ui"/>
              </a:rPr>
              <a:t> </a:t>
            </a:r>
            <a:r>
              <a:rPr lang="en-ID" sz="1100" b="0" i="0" dirty="0" err="1">
                <a:effectLst/>
                <a:latin typeface="system-ui"/>
              </a:rPr>
              <a:t>suatu</a:t>
            </a:r>
            <a:r>
              <a:rPr lang="en-ID" sz="1100" b="0" i="0" dirty="0">
                <a:effectLst/>
                <a:latin typeface="system-ui"/>
              </a:rPr>
              <a:t> wilayah.</a:t>
            </a:r>
          </a:p>
        </p:txBody>
      </p:sp>
    </p:spTree>
    <p:extLst>
      <p:ext uri="{BB962C8B-B14F-4D97-AF65-F5344CB8AC3E}">
        <p14:creationId xmlns:p14="http://schemas.microsoft.com/office/powerpoint/2010/main" val="287676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393AF-EB6C-2E67-1F55-6DBD330F3BD0}"/>
              </a:ext>
            </a:extLst>
          </p:cNvPr>
          <p:cNvSpPr>
            <a:spLocks noGrp="1"/>
          </p:cNvSpPr>
          <p:nvPr>
            <p:ph type="title"/>
          </p:nvPr>
        </p:nvSpPr>
        <p:spPr>
          <a:xfrm>
            <a:off x="1434622" y="1113327"/>
            <a:ext cx="4862811" cy="2019488"/>
          </a:xfrm>
        </p:spPr>
        <p:txBody>
          <a:bodyPr>
            <a:normAutofit/>
          </a:bodyPr>
          <a:lstStyle/>
          <a:p>
            <a:pPr>
              <a:lnSpc>
                <a:spcPct val="140000"/>
              </a:lnSpc>
            </a:pPr>
            <a:r>
              <a:rPr lang="en-ID" sz="3100" b="1" i="0" dirty="0">
                <a:solidFill>
                  <a:schemeClr val="bg1"/>
                </a:solidFill>
                <a:effectLst/>
                <a:latin typeface="system-ui"/>
              </a:rPr>
              <a:t>Exploratory Data Analysis</a:t>
            </a:r>
            <a:br>
              <a:rPr lang="en-ID" sz="3100" b="1" i="0" dirty="0">
                <a:solidFill>
                  <a:schemeClr val="bg1"/>
                </a:solidFill>
                <a:effectLst/>
                <a:latin typeface="system-ui"/>
              </a:rPr>
            </a:br>
            <a:r>
              <a:rPr lang="en-ID" sz="3100" b="1" i="0" dirty="0">
                <a:solidFill>
                  <a:schemeClr val="bg1"/>
                </a:solidFill>
                <a:effectLst/>
                <a:latin typeface="system-ui"/>
              </a:rPr>
              <a:t>Ocean Proximity</a:t>
            </a:r>
            <a:endParaRPr lang="en-ID" sz="3100" dirty="0">
              <a:solidFill>
                <a:schemeClr val="bg1"/>
              </a:solidFill>
            </a:endParaRPr>
          </a:p>
        </p:txBody>
      </p:sp>
      <p:sp>
        <p:nvSpPr>
          <p:cNvPr id="18" name="Rectangle 17">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C326186-2C2C-C652-157D-2A7C2B447888}"/>
              </a:ext>
            </a:extLst>
          </p:cNvPr>
          <p:cNvPicPr>
            <a:picLocks noChangeAspect="1"/>
          </p:cNvPicPr>
          <p:nvPr/>
        </p:nvPicPr>
        <p:blipFill>
          <a:blip r:embed="rId2"/>
          <a:stretch>
            <a:fillRect/>
          </a:stretch>
        </p:blipFill>
        <p:spPr>
          <a:xfrm>
            <a:off x="7686238" y="44585"/>
            <a:ext cx="3498997" cy="3306553"/>
          </a:xfrm>
          <a:prstGeom prst="rect">
            <a:avLst/>
          </a:prstGeom>
        </p:spPr>
      </p:pic>
      <p:sp>
        <p:nvSpPr>
          <p:cNvPr id="20" name="Rectangle 19">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515921"/>
            <a:ext cx="5789163" cy="334207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67400B3B-4749-C90F-C25F-27220D701C9E}"/>
              </a:ext>
            </a:extLst>
          </p:cNvPr>
          <p:cNvPicPr>
            <a:picLocks noGrp="1" noChangeAspect="1"/>
          </p:cNvPicPr>
          <p:nvPr>
            <p:ph idx="1"/>
          </p:nvPr>
        </p:nvPicPr>
        <p:blipFill>
          <a:blip r:embed="rId3"/>
          <a:stretch>
            <a:fillRect/>
          </a:stretch>
        </p:blipFill>
        <p:spPr>
          <a:xfrm>
            <a:off x="7337222" y="3502876"/>
            <a:ext cx="4377493" cy="3245258"/>
          </a:xfrm>
        </p:spPr>
      </p:pic>
      <p:pic>
        <p:nvPicPr>
          <p:cNvPr id="15" name="Picture 14">
            <a:extLst>
              <a:ext uri="{FF2B5EF4-FFF2-40B4-BE49-F238E27FC236}">
                <a16:creationId xmlns:a16="http://schemas.microsoft.com/office/drawing/2014/main" id="{51F1ADCB-2D1D-D5A7-7553-7C0E44591D44}"/>
              </a:ext>
            </a:extLst>
          </p:cNvPr>
          <p:cNvPicPr>
            <a:picLocks noChangeAspect="1"/>
          </p:cNvPicPr>
          <p:nvPr/>
        </p:nvPicPr>
        <p:blipFill>
          <a:blip r:embed="rId4"/>
          <a:stretch>
            <a:fillRect/>
          </a:stretch>
        </p:blipFill>
        <p:spPr>
          <a:xfrm>
            <a:off x="1480160" y="3591057"/>
            <a:ext cx="5019024" cy="3136890"/>
          </a:xfrm>
          <a:prstGeom prst="rect">
            <a:avLst/>
          </a:prstGeom>
        </p:spPr>
      </p:pic>
    </p:spTree>
    <p:extLst>
      <p:ext uri="{BB962C8B-B14F-4D97-AF65-F5344CB8AC3E}">
        <p14:creationId xmlns:p14="http://schemas.microsoft.com/office/powerpoint/2010/main" val="209351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49C4-2611-99C3-7B4E-F98165E0792D}"/>
              </a:ext>
            </a:extLst>
          </p:cNvPr>
          <p:cNvSpPr>
            <a:spLocks noGrp="1"/>
          </p:cNvSpPr>
          <p:nvPr>
            <p:ph type="title"/>
          </p:nvPr>
        </p:nvSpPr>
        <p:spPr/>
        <p:txBody>
          <a:bodyPr/>
          <a:lstStyle/>
          <a:p>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Population</a:t>
            </a:r>
            <a:endParaRPr lang="en-ID" dirty="0">
              <a:solidFill>
                <a:schemeClr val="tx1"/>
              </a:solidFill>
            </a:endParaRPr>
          </a:p>
        </p:txBody>
      </p:sp>
      <p:pic>
        <p:nvPicPr>
          <p:cNvPr id="5" name="Content Placeholder 4">
            <a:extLst>
              <a:ext uri="{FF2B5EF4-FFF2-40B4-BE49-F238E27FC236}">
                <a16:creationId xmlns:a16="http://schemas.microsoft.com/office/drawing/2014/main" id="{A08B556C-45B3-445C-93EA-127D93D9C5EB}"/>
              </a:ext>
            </a:extLst>
          </p:cNvPr>
          <p:cNvPicPr>
            <a:picLocks noGrp="1" noChangeAspect="1"/>
          </p:cNvPicPr>
          <p:nvPr>
            <p:ph idx="1"/>
          </p:nvPr>
        </p:nvPicPr>
        <p:blipFill>
          <a:blip r:embed="rId2"/>
          <a:stretch>
            <a:fillRect/>
          </a:stretch>
        </p:blipFill>
        <p:spPr>
          <a:xfrm>
            <a:off x="4823617" y="233464"/>
            <a:ext cx="7246142" cy="1478604"/>
          </a:xfrm>
        </p:spPr>
      </p:pic>
      <p:pic>
        <p:nvPicPr>
          <p:cNvPr id="7" name="Picture 6">
            <a:extLst>
              <a:ext uri="{FF2B5EF4-FFF2-40B4-BE49-F238E27FC236}">
                <a16:creationId xmlns:a16="http://schemas.microsoft.com/office/drawing/2014/main" id="{166F1F5D-7A8A-8F46-1DE3-106F28BB6044}"/>
              </a:ext>
            </a:extLst>
          </p:cNvPr>
          <p:cNvPicPr>
            <a:picLocks noChangeAspect="1"/>
          </p:cNvPicPr>
          <p:nvPr/>
        </p:nvPicPr>
        <p:blipFill>
          <a:blip r:embed="rId3"/>
          <a:stretch>
            <a:fillRect/>
          </a:stretch>
        </p:blipFill>
        <p:spPr>
          <a:xfrm>
            <a:off x="4990289" y="1898868"/>
            <a:ext cx="6930544" cy="4570026"/>
          </a:xfrm>
          <a:prstGeom prst="rect">
            <a:avLst/>
          </a:prstGeom>
        </p:spPr>
      </p:pic>
    </p:spTree>
    <p:extLst>
      <p:ext uri="{BB962C8B-B14F-4D97-AF65-F5344CB8AC3E}">
        <p14:creationId xmlns:p14="http://schemas.microsoft.com/office/powerpoint/2010/main" val="416030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36C3-33E9-1688-44FA-5DAEF4EE6599}"/>
              </a:ext>
            </a:extLst>
          </p:cNvPr>
          <p:cNvSpPr>
            <a:spLocks noGrp="1"/>
          </p:cNvSpPr>
          <p:nvPr>
            <p:ph type="title"/>
          </p:nvPr>
        </p:nvSpPr>
        <p:spPr/>
        <p:txBody>
          <a:bodyPr/>
          <a:lstStyle/>
          <a:p>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Housing Median Age</a:t>
            </a:r>
            <a:endParaRPr lang="en-ID" dirty="0"/>
          </a:p>
        </p:txBody>
      </p:sp>
      <p:pic>
        <p:nvPicPr>
          <p:cNvPr id="5" name="Content Placeholder 4">
            <a:extLst>
              <a:ext uri="{FF2B5EF4-FFF2-40B4-BE49-F238E27FC236}">
                <a16:creationId xmlns:a16="http://schemas.microsoft.com/office/drawing/2014/main" id="{4B3810F2-E097-2946-2580-1508AC6CCE22}"/>
              </a:ext>
            </a:extLst>
          </p:cNvPr>
          <p:cNvPicPr>
            <a:picLocks noGrp="1" noChangeAspect="1"/>
          </p:cNvPicPr>
          <p:nvPr>
            <p:ph idx="1"/>
          </p:nvPr>
        </p:nvPicPr>
        <p:blipFill>
          <a:blip r:embed="rId2"/>
          <a:stretch>
            <a:fillRect/>
          </a:stretch>
        </p:blipFill>
        <p:spPr>
          <a:xfrm>
            <a:off x="4828036" y="204435"/>
            <a:ext cx="7189092" cy="1585035"/>
          </a:xfrm>
        </p:spPr>
      </p:pic>
      <p:pic>
        <p:nvPicPr>
          <p:cNvPr id="7" name="Picture 6">
            <a:extLst>
              <a:ext uri="{FF2B5EF4-FFF2-40B4-BE49-F238E27FC236}">
                <a16:creationId xmlns:a16="http://schemas.microsoft.com/office/drawing/2014/main" id="{FDA3839A-87DA-CC93-EDDA-3611D62DC56F}"/>
              </a:ext>
            </a:extLst>
          </p:cNvPr>
          <p:cNvPicPr>
            <a:picLocks noChangeAspect="1"/>
          </p:cNvPicPr>
          <p:nvPr/>
        </p:nvPicPr>
        <p:blipFill>
          <a:blip r:embed="rId3"/>
          <a:stretch>
            <a:fillRect/>
          </a:stretch>
        </p:blipFill>
        <p:spPr>
          <a:xfrm>
            <a:off x="4890709" y="1967991"/>
            <a:ext cx="6963158" cy="4462306"/>
          </a:xfrm>
          <a:prstGeom prst="rect">
            <a:avLst/>
          </a:prstGeom>
        </p:spPr>
      </p:pic>
    </p:spTree>
    <p:extLst>
      <p:ext uri="{BB962C8B-B14F-4D97-AF65-F5344CB8AC3E}">
        <p14:creationId xmlns:p14="http://schemas.microsoft.com/office/powerpoint/2010/main" val="298573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57C795-5812-B7AE-F3BF-D08C1F837D6B}"/>
              </a:ext>
            </a:extLst>
          </p:cNvPr>
          <p:cNvPicPr>
            <a:picLocks noGrp="1" noChangeAspect="1"/>
          </p:cNvPicPr>
          <p:nvPr>
            <p:ph idx="1"/>
          </p:nvPr>
        </p:nvPicPr>
        <p:blipFill rotWithShape="1">
          <a:blip r:embed="rId2"/>
          <a:srcRect r="29890" b="-1"/>
          <a:stretch/>
        </p:blipFill>
        <p:spPr>
          <a:xfrm>
            <a:off x="20" y="1074544"/>
            <a:ext cx="7562606" cy="5069861"/>
          </a:xfrm>
          <a:prstGeom prst="rect">
            <a:avLst/>
          </a:prstGeom>
        </p:spPr>
      </p:pic>
      <p:sp>
        <p:nvSpPr>
          <p:cNvPr id="20" name="Rectangle 1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1A28-8189-D417-8B51-77DFEC1F9A40}"/>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15000"/>
              </a:lnSpc>
            </a:pPr>
            <a:r>
              <a:rPr lang="en-US" sz="2500" b="0" i="0" cap="all">
                <a:solidFill>
                  <a:schemeClr val="tx2"/>
                </a:solidFill>
                <a:effectLst/>
              </a:rPr>
              <a:t>Exploratory Data Analysis</a:t>
            </a:r>
            <a:br>
              <a:rPr lang="en-US" sz="2500" b="0" i="0" cap="all">
                <a:solidFill>
                  <a:schemeClr val="tx2"/>
                </a:solidFill>
                <a:effectLst/>
              </a:rPr>
            </a:br>
            <a:r>
              <a:rPr lang="en-US" sz="2500" b="0" i="0" cap="all">
                <a:solidFill>
                  <a:schemeClr val="tx2"/>
                </a:solidFill>
                <a:effectLst/>
              </a:rPr>
              <a:t>Total Rooms &amp; Total Bedrooms</a:t>
            </a:r>
            <a:endParaRPr lang="en-US" sz="2500" b="0" cap="all">
              <a:solidFill>
                <a:schemeClr val="tx2"/>
              </a:solidFill>
            </a:endParaRPr>
          </a:p>
        </p:txBody>
      </p:sp>
      <p:sp>
        <p:nvSpPr>
          <p:cNvPr id="24" name="Rectangle 23">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78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7B1B0-2F9D-DB83-E334-2F194E3A1B33}"/>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Median Income</a:t>
            </a:r>
            <a:endParaRPr lang="en-US" b="0" cap="all" dirty="0">
              <a:solidFill>
                <a:schemeClr val="tx2"/>
              </a:solidFill>
            </a:endParaRPr>
          </a:p>
        </p:txBody>
      </p:sp>
      <p:sp>
        <p:nvSpPr>
          <p:cNvPr id="24" name="Rectangle 23">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C0F86E-F50E-42DB-7453-D1CE39B73D35}"/>
              </a:ext>
            </a:extLst>
          </p:cNvPr>
          <p:cNvPicPr>
            <a:picLocks noChangeAspect="1"/>
          </p:cNvPicPr>
          <p:nvPr/>
        </p:nvPicPr>
        <p:blipFill rotWithShape="1">
          <a:blip r:embed="rId2"/>
          <a:srcRect r="6483"/>
          <a:stretch/>
        </p:blipFill>
        <p:spPr>
          <a:xfrm>
            <a:off x="-1" y="1166239"/>
            <a:ext cx="7519091" cy="4733115"/>
          </a:xfrm>
          <a:prstGeom prst="rect">
            <a:avLst/>
          </a:prstGeom>
        </p:spPr>
      </p:pic>
    </p:spTree>
    <p:extLst>
      <p:ext uri="{BB962C8B-B14F-4D97-AF65-F5344CB8AC3E}">
        <p14:creationId xmlns:p14="http://schemas.microsoft.com/office/powerpoint/2010/main" val="2995591935"/>
      </p:ext>
    </p:extLst>
  </p:cSld>
  <p:clrMapOvr>
    <a:masterClrMapping/>
  </p:clrMapOvr>
</p:sld>
</file>

<file path=ppt/theme/theme1.xml><?xml version="1.0" encoding="utf-8"?>
<a:theme xmlns:a="http://schemas.openxmlformats.org/drawingml/2006/main" name="Shoji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275</TotalTime>
  <Words>1396</Words>
  <Application>Microsoft Office PowerPoint</Application>
  <PresentationFormat>Widescreen</PresentationFormat>
  <Paragraphs>76</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Meiryo</vt:lpstr>
      <vt:lpstr>Arial</vt:lpstr>
      <vt:lpstr>Corbel</vt:lpstr>
      <vt:lpstr>system-ui</vt:lpstr>
      <vt:lpstr>ShojiVTI</vt:lpstr>
      <vt:lpstr>California housing Price</vt:lpstr>
      <vt:lpstr>Context &amp; Background Problem</vt:lpstr>
      <vt:lpstr>Goals</vt:lpstr>
      <vt:lpstr>Data Understanding &amp; Cleaning </vt:lpstr>
      <vt:lpstr>Exploratory Data Analysis Ocean Proximity</vt:lpstr>
      <vt:lpstr>Exploratory Data Analysis Population</vt:lpstr>
      <vt:lpstr>Exploratory Data Analysis Housing Median Age</vt:lpstr>
      <vt:lpstr>Exploratory Data Analysis Total Rooms &amp; Total Bedrooms</vt:lpstr>
      <vt:lpstr>Exploratory Data Analysis Median Income</vt:lpstr>
      <vt:lpstr>Correlation Matrix</vt:lpstr>
      <vt:lpstr>PREPROCESSING</vt:lpstr>
      <vt:lpstr>Outliers Detection</vt:lpstr>
      <vt:lpstr>Feature Median House Value</vt:lpstr>
      <vt:lpstr>Feature Housing  Median Age</vt:lpstr>
      <vt:lpstr>Modelling</vt:lpstr>
      <vt:lpstr>Hasil Benchmark &amp;  Predict Test</vt:lpstr>
      <vt:lpstr>Hyperparameter Tuning</vt:lpstr>
      <vt:lpstr>Comparison Before &amp; After Tuning</vt:lpstr>
      <vt:lpstr>Actual vs Prediction Performance</vt:lpstr>
      <vt:lpstr>Conclusion</vt:lpstr>
      <vt:lpstr>Recomendation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housing Price</dc:title>
  <dc:creator>Albert Ricia</dc:creator>
  <cp:lastModifiedBy>Albert Ricia</cp:lastModifiedBy>
  <cp:revision>10</cp:revision>
  <dcterms:created xsi:type="dcterms:W3CDTF">2024-02-18T00:46:47Z</dcterms:created>
  <dcterms:modified xsi:type="dcterms:W3CDTF">2024-02-18T14:24:37Z</dcterms:modified>
</cp:coreProperties>
</file>